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10287000" cx="18288000"/>
  <p:notesSz cx="6858000" cy="9144000"/>
  <p:embeddedFontLst>
    <p:embeddedFont>
      <p:font typeface="Arsenal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3" roundtripDataSignature="AMtx7mhcnWzlA16bCOMlKCKDljHD4BBg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2750675-231D-49D5-BAD8-BC1E2E83EF6E}">
  <a:tblStyle styleId="{92750675-231D-49D5-BAD8-BC1E2E83EF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senal-bold.fntdata"/><Relationship Id="rId20" Type="http://schemas.openxmlformats.org/officeDocument/2006/relationships/slide" Target="slides/slide14.xml"/><Relationship Id="rId42" Type="http://schemas.openxmlformats.org/officeDocument/2006/relationships/font" Target="fonts/Arsenal-boldItalic.fntdata"/><Relationship Id="rId41" Type="http://schemas.openxmlformats.org/officeDocument/2006/relationships/font" Target="fonts/Arsenal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customschemas.google.com/relationships/presentationmetadata" Target="meta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Arsenal-regular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d9b359f077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8" name="Google Shape;228;g2d9b359f077_1_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d9b359f077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g2d9b359f077_1_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d9b359f077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g2d9b359f077_1_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d9b359f077_1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0" name="Google Shape;270;g2d9b359f077_1_1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d9b359f077_1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7" name="Google Shape;287;g2d9b359f077_1_1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d9b359f077_1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7" name="Google Shape;307;g2d9b359f077_1_1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d9b359f077_1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3" name="Google Shape;323;g2d9b359f077_1_1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d9b359f077_1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0" name="Google Shape;340;g2d9b359f077_1_2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d9b359f077_1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5" name="Google Shape;355;g2d9b359f077_1_2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d9b359f077_1_7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5" name="Google Shape;375;g2d9b359f077_1_7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d9b359f077_1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7" name="Google Shape;387;g2d9b359f077_1_2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dd221c80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4" name="Google Shape;404;g2dd221c807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d9b359f077_1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5" name="Google Shape;415;g2d9b359f077_1_3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d9b359f077_1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8" name="Google Shape;428;g2d9b359f077_1_3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d9b359f077_1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1" name="Google Shape;441;g2d9b359f077_1_3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dd221c807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8" name="Google Shape;458;g2dd221c807b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3c3834be2f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3c3834be2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d9b359f077_1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1" name="Google Shape;481;g2d9b359f077_1_3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3ced9de214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3ced9de21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3ced9de21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3ced9de2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d9b359f077_1_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g2d9b359f077_1_6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dd31a8ab66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2dd31a8ab6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3d755930c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3d755930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d9b359f077_1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7" name="Google Shape;537;g2d9b359f077_1_4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d9b359f077_1_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g2d9b359f077_1_6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d9b359f077_1_6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g2d9b359f077_1_6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9b359f077_1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g2d9b359f077_1_5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d9b359f077_1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g2d9b359f077_1_6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hyperlink" Target="https://ardc.edu.au/resource/fair-data-self-assessment-tool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ukdataservice.ac.uk/learning-hub/research-data-management/format-your-data/recommended-formats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hyperlink" Target="https://mon.gov.ua/static-objects/mon/sites/1/nauka/2024/12/31/metod-rekomendatsiyi-shchodo-upravlinnya-naukovymy-danymy-31-12-2024.pdf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1.png"/><Relationship Id="rId7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hyperlink" Target="https://cornell.app.box.com/v/ReadmeTemplate" TargetMode="External"/><Relationship Id="rId5" Type="http://schemas.openxmlformats.org/officeDocument/2006/relationships/hyperlink" Target="https://zenodo.org/records/4058972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ufal.github.io/public-license-selector/" TargetMode="External"/><Relationship Id="rId4" Type="http://schemas.openxmlformats.org/officeDocument/2006/relationships/image" Target="../media/image13.png"/><Relationship Id="rId5" Type="http://schemas.openxmlformats.org/officeDocument/2006/relationships/hyperlink" Target="https://chooser-beta.creativecommons.org/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hyperlink" Target="https://www.youtube.com/watch?v=EgUHGPVCLIA&amp;t=4256s" TargetMode="External"/><Relationship Id="rId6" Type="http://schemas.openxmlformats.org/officeDocument/2006/relationships/hyperlink" Target="https://crust.ust.edu.ua/items/4b6f08f3-f978-41cf-bc4c-53cf50173449" TargetMode="External"/><Relationship Id="rId7" Type="http://schemas.openxmlformats.org/officeDocument/2006/relationships/hyperlink" Target="https://e-book.ust.edu.ua/catalog/book/508" TargetMode="External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4.png"/><Relationship Id="rId5" Type="http://schemas.openxmlformats.org/officeDocument/2006/relationships/image" Target="../media/image21.png"/><Relationship Id="rId6" Type="http://schemas.openxmlformats.org/officeDocument/2006/relationships/image" Target="../media/image4.png"/><Relationship Id="rId7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hyperlink" Target="https://www.re3data.org/" TargetMode="External"/><Relationship Id="rId6" Type="http://schemas.openxmlformats.org/officeDocument/2006/relationships/hyperlink" Target="https://open-research-europe.ec.europa.eu/for-authors/data-guidelines#appropriaterepository" TargetMode="External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hyperlink" Target="https://dans.knaw.nl/en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Relationship Id="rId4" Type="http://schemas.openxmlformats.org/officeDocument/2006/relationships/image" Target="../media/image36.png"/><Relationship Id="rId10" Type="http://schemas.openxmlformats.org/officeDocument/2006/relationships/image" Target="../media/image23.png"/><Relationship Id="rId9" Type="http://schemas.openxmlformats.org/officeDocument/2006/relationships/hyperlink" Target="https://data.mendeley.com/" TargetMode="External"/><Relationship Id="rId5" Type="http://schemas.openxmlformats.org/officeDocument/2006/relationships/hyperlink" Target="https://osf.io/" TargetMode="External"/><Relationship Id="rId6" Type="http://schemas.openxmlformats.org/officeDocument/2006/relationships/hyperlink" Target="https://figshare.com/" TargetMode="External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Relationship Id="rId4" Type="http://schemas.openxmlformats.org/officeDocument/2006/relationships/hyperlink" Target="https://zenodo.org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hyperlink" Target="https://sandbox.zenodo.org/" TargetMode="External"/><Relationship Id="rId8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Relationship Id="rId4" Type="http://schemas.openxmlformats.org/officeDocument/2006/relationships/hyperlink" Target="https://library.knu.ua/en/open-science/international-and-ukranian-dokuments" TargetMode="External"/><Relationship Id="rId5" Type="http://schemas.openxmlformats.org/officeDocument/2006/relationships/hyperlink" Target="https://library.knu.ua/vidkryta-nauka/praktychni-posibnyky" TargetMode="External"/><Relationship Id="rId6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5.png"/><Relationship Id="rId6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8.png"/><Relationship Id="rId6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3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hyperlink" Target="https://fairaware.dans.knaw.nl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0" y="2052140"/>
            <a:ext cx="18288000" cy="7206160"/>
            <a:chOff x="0" y="-38100"/>
            <a:chExt cx="4816593" cy="1897919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4816592" cy="1859819"/>
            </a:xfrm>
            <a:custGeom>
              <a:rect b="b" l="l" r="r" t="t"/>
              <a:pathLst>
                <a:path extrusionOk="0" h="185981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859819"/>
                  </a:lnTo>
                  <a:lnTo>
                    <a:pt x="0" y="1859819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86" name="Google Shape;86;p1"/>
            <p:cNvSpPr txBox="1"/>
            <p:nvPr/>
          </p:nvSpPr>
          <p:spPr>
            <a:xfrm>
              <a:off x="0" y="-38100"/>
              <a:ext cx="4816593" cy="18979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"/>
          <p:cNvSpPr/>
          <p:nvPr/>
        </p:nvSpPr>
        <p:spPr>
          <a:xfrm>
            <a:off x="2463175" y="169876"/>
            <a:ext cx="1793543" cy="1793543"/>
          </a:xfrm>
          <a:custGeom>
            <a:rect b="b" l="l" r="r" t="t"/>
            <a:pathLst>
              <a:path extrusionOk="0" h="1793543" w="1793543">
                <a:moveTo>
                  <a:pt x="0" y="0"/>
                </a:moveTo>
                <a:lnTo>
                  <a:pt x="1793543" y="0"/>
                </a:lnTo>
                <a:lnTo>
                  <a:pt x="1793543" y="1793543"/>
                </a:lnTo>
                <a:lnTo>
                  <a:pt x="0" y="1793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88" name="Google Shape;88;p1"/>
          <p:cNvCxnSpPr/>
          <p:nvPr/>
        </p:nvCxnSpPr>
        <p:spPr>
          <a:xfrm>
            <a:off x="869708" y="6073000"/>
            <a:ext cx="2854200" cy="0"/>
          </a:xfrm>
          <a:prstGeom prst="straightConnector1">
            <a:avLst/>
          </a:prstGeom>
          <a:noFill/>
          <a:ln cap="flat" cmpd="sng" w="133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" name="Google Shape;89;p1"/>
          <p:cNvSpPr txBox="1"/>
          <p:nvPr/>
        </p:nvSpPr>
        <p:spPr>
          <a:xfrm>
            <a:off x="11317210" y="355353"/>
            <a:ext cx="66042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97"/>
              <a:buFont typeface="Arial"/>
              <a:buNone/>
            </a:pPr>
            <a:r>
              <a:rPr b="1" i="0" lang="en-US" sz="3697" u="none" cap="none" strike="noStrike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  <a:t>НАУКОВА БІБЛІОТЕКА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97"/>
              <a:buFont typeface="Arial"/>
              <a:buNone/>
            </a:pPr>
            <a:r>
              <a:rPr b="1" i="0" lang="en-US" sz="3697" u="none" cap="none" strike="noStrike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  <a:t>ІМЕНІ М. МАКСИМОВИЧА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495945" y="2888150"/>
            <a:ext cx="15296100" cy="26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0"/>
              <a:buFont typeface="Arial"/>
              <a:buNone/>
            </a:pPr>
            <a:r>
              <a:rPr b="1" lang="en-US" sz="8100">
                <a:solidFill>
                  <a:srgbClr val="FFFFFF"/>
                </a:solidFill>
                <a:latin typeface="Arsenal"/>
                <a:ea typeface="Arsenal"/>
                <a:cs typeface="Arsenal"/>
                <a:sym typeface="Arsenal"/>
              </a:rPr>
              <a:t>Наукові дані: поняття, принципи FAIR, репозитарії даних </a:t>
            </a:r>
            <a:endParaRPr i="0" sz="300" u="none" cap="none" strike="noStrike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869702" y="6656525"/>
            <a:ext cx="9895500" cy="22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8"/>
              <a:buFont typeface="Arial"/>
              <a:buNone/>
            </a:pPr>
            <a:r>
              <a:rPr b="1" lang="en-US" sz="3798">
                <a:solidFill>
                  <a:srgbClr val="FFFFFF"/>
                </a:solidFill>
                <a:latin typeface="Arsenal"/>
                <a:ea typeface="Arsenal"/>
                <a:cs typeface="Arsenal"/>
                <a:sym typeface="Arsenal"/>
              </a:rPr>
              <a:t>Олександр ШЕВЧУК, провідний бібліограф Сектору науково-дослідної  роботи  Наукової бібліотеки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317" y="192975"/>
            <a:ext cx="1747339" cy="1747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g2d9b359f077_1_51"/>
          <p:cNvCxnSpPr/>
          <p:nvPr/>
        </p:nvCxnSpPr>
        <p:spPr>
          <a:xfrm>
            <a:off x="1144501" y="9205912"/>
            <a:ext cx="16114800" cy="0"/>
          </a:xfrm>
          <a:prstGeom prst="straightConnector1">
            <a:avLst/>
          </a:prstGeom>
          <a:noFill/>
          <a:ln cap="flat" cmpd="sng" w="104775">
            <a:solidFill>
              <a:srgbClr val="CF9F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1" name="Google Shape;231;g2d9b359f077_1_51"/>
          <p:cNvSpPr txBox="1"/>
          <p:nvPr/>
        </p:nvSpPr>
        <p:spPr>
          <a:xfrm>
            <a:off x="5959051" y="1171764"/>
            <a:ext cx="63699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5000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  <a:t>Режими досту</a:t>
            </a:r>
            <a:r>
              <a:rPr b="1" lang="en-US" sz="5000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  <a:t>пу</a:t>
            </a:r>
            <a:endParaRPr b="1" sz="50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t/>
            </a:r>
            <a:endParaRPr b="1" sz="50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232" name="Google Shape;232;g2d9b359f077_1_51"/>
          <p:cNvSpPr txBox="1"/>
          <p:nvPr/>
        </p:nvSpPr>
        <p:spPr>
          <a:xfrm>
            <a:off x="1359100" y="2572125"/>
            <a:ext cx="161148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Дотримання принципів FAIR не означає, що дані обов'язково мають бути відкритими. Важливо дотримуватися підходу "as open as possible, as closed as necessary".</a:t>
            </a:r>
            <a:endParaRPr sz="3600">
              <a:solidFill>
                <a:schemeClr val="dk1"/>
              </a:solidFill>
              <a:highlight>
                <a:schemeClr val="lt1"/>
              </a:highlight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Дані можуть бути:</a:t>
            </a:r>
            <a:endParaRPr sz="3600">
              <a:solidFill>
                <a:schemeClr val="dk1"/>
              </a:solidFill>
              <a:highlight>
                <a:schemeClr val="lt1"/>
              </a:highlight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highlight>
                <a:srgbClr val="FFFF00"/>
              </a:highlight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233" name="Google Shape;233;g2d9b359f077_1_51"/>
          <p:cNvSpPr txBox="1"/>
          <p:nvPr/>
        </p:nvSpPr>
        <p:spPr>
          <a:xfrm>
            <a:off x="1517400" y="5527425"/>
            <a:ext cx="11166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b="1" lang="en-US" sz="3600">
                <a:solidFill>
                  <a:schemeClr val="dk1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Відкриті. </a:t>
            </a:r>
            <a:r>
              <a:rPr lang="en-US" sz="3600">
                <a:solidFill>
                  <a:schemeClr val="dk1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Доступні всім користувачам</a:t>
            </a:r>
            <a:endParaRPr sz="3600">
              <a:solidFill>
                <a:schemeClr val="dk1"/>
              </a:solidFill>
              <a:highlight>
                <a:schemeClr val="lt1"/>
              </a:highlight>
              <a:latin typeface="Arsenal"/>
              <a:ea typeface="Arsenal"/>
              <a:cs typeface="Arsenal"/>
              <a:sym typeface="Arsen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b="1" lang="en-US" sz="3600">
                <a:solidFill>
                  <a:schemeClr val="dk1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Обмежені.</a:t>
            </a:r>
            <a:r>
              <a:rPr lang="en-US" sz="3600">
                <a:solidFill>
                  <a:schemeClr val="dk1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 Ембарго, або доступні за запитом</a:t>
            </a:r>
            <a:endParaRPr sz="3600">
              <a:solidFill>
                <a:schemeClr val="dk1"/>
              </a:solidFill>
              <a:highlight>
                <a:schemeClr val="lt1"/>
              </a:highlight>
              <a:latin typeface="Arsenal"/>
              <a:ea typeface="Arsenal"/>
              <a:cs typeface="Arsenal"/>
              <a:sym typeface="Arsen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b="1" lang="en-US" sz="3600">
                <a:solidFill>
                  <a:schemeClr val="dk1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Закриті. </a:t>
            </a:r>
            <a:r>
              <a:rPr lang="en-US" sz="3600">
                <a:solidFill>
                  <a:schemeClr val="dk1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Доступні тільки метадані</a:t>
            </a:r>
            <a:endParaRPr sz="3600">
              <a:solidFill>
                <a:schemeClr val="dk1"/>
              </a:solidFill>
              <a:highlight>
                <a:schemeClr val="lt1"/>
              </a:highlight>
              <a:latin typeface="Arsenal"/>
              <a:ea typeface="Arsenal"/>
              <a:cs typeface="Arsenal"/>
              <a:sym typeface="Arsenal"/>
            </a:endParaRPr>
          </a:p>
        </p:txBody>
      </p:sp>
      <p:pic>
        <p:nvPicPr>
          <p:cNvPr id="234" name="Google Shape;234;g2d9b359f077_1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63275" y="4273075"/>
            <a:ext cx="2834426" cy="4428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g2d9b359f077_1_51"/>
          <p:cNvGrpSpPr/>
          <p:nvPr/>
        </p:nvGrpSpPr>
        <p:grpSpPr>
          <a:xfrm>
            <a:off x="2288725" y="-144649"/>
            <a:ext cx="15999514" cy="1184917"/>
            <a:chOff x="0" y="-38100"/>
            <a:chExt cx="4515300" cy="312083"/>
          </a:xfrm>
        </p:grpSpPr>
        <p:sp>
          <p:nvSpPr>
            <p:cNvPr id="236" name="Google Shape;236;g2d9b359f077_1_51"/>
            <p:cNvSpPr/>
            <p:nvPr/>
          </p:nvSpPr>
          <p:spPr>
            <a:xfrm>
              <a:off x="0" y="0"/>
              <a:ext cx="4515160" cy="273983"/>
            </a:xfrm>
            <a:custGeom>
              <a:rect b="b" l="l" r="r" t="t"/>
              <a:pathLst>
                <a:path extrusionOk="0" h="273983" w="4515160">
                  <a:moveTo>
                    <a:pt x="0" y="0"/>
                  </a:moveTo>
                  <a:lnTo>
                    <a:pt x="4515160" y="0"/>
                  </a:lnTo>
                  <a:lnTo>
                    <a:pt x="4515160" y="273983"/>
                  </a:lnTo>
                  <a:lnTo>
                    <a:pt x="0" y="273983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237" name="Google Shape;237;g2d9b359f077_1_51"/>
            <p:cNvSpPr txBox="1"/>
            <p:nvPr/>
          </p:nvSpPr>
          <p:spPr>
            <a:xfrm>
              <a:off x="0" y="-38100"/>
              <a:ext cx="451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g2d9b359f077_1_51"/>
          <p:cNvSpPr/>
          <p:nvPr/>
        </p:nvSpPr>
        <p:spPr>
          <a:xfrm>
            <a:off x="1144225" y="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39" name="Google Shape;239;g2d9b359f077_1_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625" y="0"/>
            <a:ext cx="1144500" cy="11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4" name="Google Shape;244;g2d9b359f077_1_80"/>
          <p:cNvCxnSpPr/>
          <p:nvPr/>
        </p:nvCxnSpPr>
        <p:spPr>
          <a:xfrm>
            <a:off x="1144176" y="9350562"/>
            <a:ext cx="16114800" cy="0"/>
          </a:xfrm>
          <a:prstGeom prst="straightConnector1">
            <a:avLst/>
          </a:prstGeom>
          <a:noFill/>
          <a:ln cap="flat" cmpd="sng" w="104775">
            <a:solidFill>
              <a:srgbClr val="CF9F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5" name="Google Shape;245;g2d9b359f077_1_80"/>
          <p:cNvSpPr txBox="1"/>
          <p:nvPr/>
        </p:nvSpPr>
        <p:spPr>
          <a:xfrm>
            <a:off x="4195049" y="1506750"/>
            <a:ext cx="98979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5000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  <a:t>FAIR Data Self-Assessment Tool</a:t>
            </a:r>
            <a:endParaRPr b="1" sz="50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marR="0" rtl="0" algn="ctr">
              <a:lnSpc>
                <a:spcPct val="140007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t/>
            </a:r>
            <a:endParaRPr b="1" sz="50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246" name="Google Shape;246;g2d9b359f077_1_80"/>
          <p:cNvSpPr txBox="1"/>
          <p:nvPr/>
        </p:nvSpPr>
        <p:spPr>
          <a:xfrm>
            <a:off x="6267876" y="1824484"/>
            <a:ext cx="435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t/>
            </a:r>
            <a:endParaRPr sz="3399">
              <a:latin typeface="Arsenal"/>
              <a:ea typeface="Arsenal"/>
              <a:cs typeface="Arsenal"/>
              <a:sym typeface="Arsenal"/>
            </a:endParaRPr>
          </a:p>
        </p:txBody>
      </p:sp>
      <p:pic>
        <p:nvPicPr>
          <p:cNvPr id="247" name="Google Shape;247;g2d9b359f077_1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450" y="2465025"/>
            <a:ext cx="13097917" cy="572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2d9b359f077_1_80"/>
          <p:cNvSpPr txBox="1"/>
          <p:nvPr/>
        </p:nvSpPr>
        <p:spPr>
          <a:xfrm>
            <a:off x="13741300" y="2347675"/>
            <a:ext cx="43569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попередньо перевірити відповідність набору даних принципам FAIR (шляхом опитування)</a:t>
            </a:r>
            <a:endParaRPr sz="3600"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249" name="Google Shape;249;g2d9b359f077_1_80"/>
          <p:cNvSpPr txBox="1"/>
          <p:nvPr/>
        </p:nvSpPr>
        <p:spPr>
          <a:xfrm>
            <a:off x="1144175" y="8719450"/>
            <a:ext cx="1052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0563C1"/>
                </a:solidFill>
                <a:latin typeface="Arsenal"/>
                <a:ea typeface="Arsenal"/>
                <a:cs typeface="Arsenal"/>
                <a:sym typeface="Arsen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https://ardc.edu.au/resource/fair-data-self-assessment-tool/</a:t>
            </a:r>
            <a:endParaRPr sz="2000"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250" name="Google Shape;250;g2d9b359f077_1_80"/>
          <p:cNvSpPr txBox="1"/>
          <p:nvPr/>
        </p:nvSpPr>
        <p:spPr>
          <a:xfrm>
            <a:off x="13934700" y="6587863"/>
            <a:ext cx="3474900" cy="2031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підказки та пояснення для кожного принципу та питання</a:t>
            </a:r>
            <a:endParaRPr sz="3000">
              <a:highlight>
                <a:srgbClr val="D9D9D9"/>
              </a:highlight>
              <a:latin typeface="Arsenal"/>
              <a:ea typeface="Arsenal"/>
              <a:cs typeface="Arsenal"/>
              <a:sym typeface="Arsenal"/>
            </a:endParaRPr>
          </a:p>
        </p:txBody>
      </p:sp>
      <p:cxnSp>
        <p:nvCxnSpPr>
          <p:cNvPr id="251" name="Google Shape;251;g2d9b359f077_1_80"/>
          <p:cNvCxnSpPr>
            <a:endCxn id="250" idx="1"/>
          </p:cNvCxnSpPr>
          <p:nvPr/>
        </p:nvCxnSpPr>
        <p:spPr>
          <a:xfrm flipH="1" rot="-5400000">
            <a:off x="12013350" y="5682463"/>
            <a:ext cx="2750400" cy="1092300"/>
          </a:xfrm>
          <a:prstGeom prst="curvedConnector2">
            <a:avLst/>
          </a:prstGeom>
          <a:noFill/>
          <a:ln cap="flat" cmpd="sng" w="28575">
            <a:solidFill>
              <a:srgbClr val="44546A"/>
            </a:solidFill>
            <a:prstDash val="solid"/>
            <a:round/>
            <a:headEnd len="med" w="med" type="triangle"/>
            <a:tailEnd len="med" w="med" type="none"/>
          </a:ln>
        </p:spPr>
      </p:cxnSp>
      <p:grpSp>
        <p:nvGrpSpPr>
          <p:cNvPr id="252" name="Google Shape;252;g2d9b359f077_1_80"/>
          <p:cNvGrpSpPr/>
          <p:nvPr/>
        </p:nvGrpSpPr>
        <p:grpSpPr>
          <a:xfrm>
            <a:off x="2288725" y="-144649"/>
            <a:ext cx="15999514" cy="1184917"/>
            <a:chOff x="0" y="-38100"/>
            <a:chExt cx="4515300" cy="312083"/>
          </a:xfrm>
        </p:grpSpPr>
        <p:sp>
          <p:nvSpPr>
            <p:cNvPr id="253" name="Google Shape;253;g2d9b359f077_1_80"/>
            <p:cNvSpPr/>
            <p:nvPr/>
          </p:nvSpPr>
          <p:spPr>
            <a:xfrm>
              <a:off x="0" y="0"/>
              <a:ext cx="4515160" cy="273983"/>
            </a:xfrm>
            <a:custGeom>
              <a:rect b="b" l="l" r="r" t="t"/>
              <a:pathLst>
                <a:path extrusionOk="0" h="273983" w="4515160">
                  <a:moveTo>
                    <a:pt x="0" y="0"/>
                  </a:moveTo>
                  <a:lnTo>
                    <a:pt x="4515160" y="0"/>
                  </a:lnTo>
                  <a:lnTo>
                    <a:pt x="4515160" y="273983"/>
                  </a:lnTo>
                  <a:lnTo>
                    <a:pt x="0" y="273983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254" name="Google Shape;254;g2d9b359f077_1_80"/>
            <p:cNvSpPr txBox="1"/>
            <p:nvPr/>
          </p:nvSpPr>
          <p:spPr>
            <a:xfrm>
              <a:off x="0" y="-38100"/>
              <a:ext cx="451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g2d9b359f077_1_80"/>
          <p:cNvSpPr/>
          <p:nvPr/>
        </p:nvSpPr>
        <p:spPr>
          <a:xfrm>
            <a:off x="1144225" y="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56" name="Google Shape;256;g2d9b359f077_1_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625" y="0"/>
            <a:ext cx="1144500" cy="11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" name="Google Shape;261;g2d9b359f077_1_98"/>
          <p:cNvCxnSpPr/>
          <p:nvPr/>
        </p:nvCxnSpPr>
        <p:spPr>
          <a:xfrm>
            <a:off x="1144176" y="9350562"/>
            <a:ext cx="16114800" cy="0"/>
          </a:xfrm>
          <a:prstGeom prst="straightConnector1">
            <a:avLst/>
          </a:prstGeom>
          <a:noFill/>
          <a:ln cap="flat" cmpd="sng" w="104775">
            <a:solidFill>
              <a:srgbClr val="CF9F2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62" name="Google Shape;262;g2d9b359f077_1_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185" y="1270975"/>
            <a:ext cx="16923489" cy="7993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3" name="Google Shape;263;g2d9b359f077_1_98"/>
          <p:cNvGrpSpPr/>
          <p:nvPr/>
        </p:nvGrpSpPr>
        <p:grpSpPr>
          <a:xfrm>
            <a:off x="2288725" y="-144649"/>
            <a:ext cx="15999514" cy="1184917"/>
            <a:chOff x="0" y="-38100"/>
            <a:chExt cx="4515300" cy="312083"/>
          </a:xfrm>
        </p:grpSpPr>
        <p:sp>
          <p:nvSpPr>
            <p:cNvPr id="264" name="Google Shape;264;g2d9b359f077_1_98"/>
            <p:cNvSpPr/>
            <p:nvPr/>
          </p:nvSpPr>
          <p:spPr>
            <a:xfrm>
              <a:off x="0" y="0"/>
              <a:ext cx="4515160" cy="273983"/>
            </a:xfrm>
            <a:custGeom>
              <a:rect b="b" l="l" r="r" t="t"/>
              <a:pathLst>
                <a:path extrusionOk="0" h="273983" w="4515160">
                  <a:moveTo>
                    <a:pt x="0" y="0"/>
                  </a:moveTo>
                  <a:lnTo>
                    <a:pt x="4515160" y="0"/>
                  </a:lnTo>
                  <a:lnTo>
                    <a:pt x="4515160" y="273983"/>
                  </a:lnTo>
                  <a:lnTo>
                    <a:pt x="0" y="273983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265" name="Google Shape;265;g2d9b359f077_1_98"/>
            <p:cNvSpPr txBox="1"/>
            <p:nvPr/>
          </p:nvSpPr>
          <p:spPr>
            <a:xfrm>
              <a:off x="0" y="-38100"/>
              <a:ext cx="451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g2d9b359f077_1_98"/>
          <p:cNvSpPr/>
          <p:nvPr/>
        </p:nvSpPr>
        <p:spPr>
          <a:xfrm>
            <a:off x="1144225" y="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67" name="Google Shape;267;g2d9b359f077_1_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625" y="0"/>
            <a:ext cx="1144500" cy="11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2" name="Google Shape;272;g2d9b359f077_1_112"/>
          <p:cNvCxnSpPr/>
          <p:nvPr/>
        </p:nvCxnSpPr>
        <p:spPr>
          <a:xfrm>
            <a:off x="1144176" y="9350562"/>
            <a:ext cx="16114800" cy="0"/>
          </a:xfrm>
          <a:prstGeom prst="straightConnector1">
            <a:avLst/>
          </a:prstGeom>
          <a:noFill/>
          <a:ln cap="flat" cmpd="sng" w="104775">
            <a:solidFill>
              <a:srgbClr val="CF9F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3" name="Google Shape;273;g2d9b359f077_1_112"/>
          <p:cNvSpPr txBox="1"/>
          <p:nvPr/>
        </p:nvSpPr>
        <p:spPr>
          <a:xfrm>
            <a:off x="5994150" y="1503500"/>
            <a:ext cx="601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  <a:t>Формати</a:t>
            </a:r>
            <a:r>
              <a:rPr b="1" lang="en-US" sz="5000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  <a:t> файлів</a:t>
            </a:r>
            <a:endParaRPr b="1" sz="5000">
              <a:solidFill>
                <a:srgbClr val="CF9F22"/>
              </a:solidFill>
              <a:highlight>
                <a:srgbClr val="FFFF00"/>
              </a:highlight>
              <a:latin typeface="Arsenal"/>
              <a:ea typeface="Arsenal"/>
              <a:cs typeface="Arsenal"/>
              <a:sym typeface="Arsenal"/>
            </a:endParaRPr>
          </a:p>
        </p:txBody>
      </p:sp>
      <p:grpSp>
        <p:nvGrpSpPr>
          <p:cNvPr id="274" name="Google Shape;274;g2d9b359f077_1_112"/>
          <p:cNvGrpSpPr/>
          <p:nvPr/>
        </p:nvGrpSpPr>
        <p:grpSpPr>
          <a:xfrm>
            <a:off x="217282" y="1408408"/>
            <a:ext cx="1144488" cy="1144482"/>
            <a:chOff x="1583094" y="-390869"/>
            <a:chExt cx="1011300" cy="885000"/>
          </a:xfrm>
        </p:grpSpPr>
        <p:sp>
          <p:nvSpPr>
            <p:cNvPr id="275" name="Google Shape;275;g2d9b359f077_1_112"/>
            <p:cNvSpPr/>
            <p:nvPr/>
          </p:nvSpPr>
          <p:spPr>
            <a:xfrm>
              <a:off x="1583094" y="-390869"/>
              <a:ext cx="1011300" cy="885000"/>
            </a:xfrm>
            <a:prstGeom prst="roundRect">
              <a:avLst>
                <a:gd fmla="val 16667" name="adj"/>
              </a:avLst>
            </a:prstGeom>
            <a:solidFill>
              <a:srgbClr val="E7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g2d9b359f077_1_112"/>
            <p:cNvSpPr txBox="1"/>
            <p:nvPr/>
          </p:nvSpPr>
          <p:spPr>
            <a:xfrm>
              <a:off x="1583094" y="-390869"/>
              <a:ext cx="1011300" cy="8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I</a:t>
              </a:r>
              <a:endParaRPr b="1" sz="5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</p:grpSp>
      <p:sp>
        <p:nvSpPr>
          <p:cNvPr id="277" name="Google Shape;277;g2d9b359f077_1_112"/>
          <p:cNvSpPr txBox="1"/>
          <p:nvPr/>
        </p:nvSpPr>
        <p:spPr>
          <a:xfrm>
            <a:off x="1873500" y="3073600"/>
            <a:ext cx="71706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1778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•"/>
            </a:pP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широко використовуються; 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3048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•"/>
            </a:pP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можуть зчитуватися кількома програмами; 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3048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•"/>
            </a:pP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мають документацію, яка пояснює технічну специфікацію;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3048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•"/>
            </a:pP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непатентовані та не залежать від конкретних розробників чи постачальників.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278" name="Google Shape;278;g2d9b359f077_1_112"/>
          <p:cNvSpPr txBox="1"/>
          <p:nvPr/>
        </p:nvSpPr>
        <p:spPr>
          <a:xfrm>
            <a:off x="12149925" y="1364950"/>
            <a:ext cx="5618100" cy="80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Текстові документи: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2667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•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PDF/A (.pdf)     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2667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•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ODT (.odt)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Електронні таблиці: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2667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•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ODS (.ods)    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2667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•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CSV (.csv)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Растрова графіка: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2667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•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JPEG (.jpg, .jpeg)     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2667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•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TIFF (.tif, .tiff)     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2667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•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PNG (.png)     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Векторна графіка: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2667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•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SVG (.svg)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Аудіо: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2667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•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FLAC (.flac)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Відео: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2667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•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MPEG-4 (.mp4)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2667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•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MXF (.mxf)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279" name="Google Shape;279;g2d9b359f077_1_112"/>
          <p:cNvSpPr txBox="1"/>
          <p:nvPr/>
        </p:nvSpPr>
        <p:spPr>
          <a:xfrm>
            <a:off x="1144175" y="8451225"/>
            <a:ext cx="6474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0563C1"/>
                </a:solidFill>
                <a:latin typeface="Arsenal"/>
                <a:ea typeface="Arsenal"/>
                <a:cs typeface="Arsenal"/>
                <a:sym typeface="Arsen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https://ukdataservice.ac.uk/learning-hub/research-data-management/format-your-data/recommended-formats/</a:t>
            </a:r>
            <a:endParaRPr sz="2000">
              <a:latin typeface="Arsenal"/>
              <a:ea typeface="Arsenal"/>
              <a:cs typeface="Arsenal"/>
              <a:sym typeface="Arsenal"/>
            </a:endParaRPr>
          </a:p>
        </p:txBody>
      </p:sp>
      <p:grpSp>
        <p:nvGrpSpPr>
          <p:cNvPr id="280" name="Google Shape;280;g2d9b359f077_1_112"/>
          <p:cNvGrpSpPr/>
          <p:nvPr/>
        </p:nvGrpSpPr>
        <p:grpSpPr>
          <a:xfrm>
            <a:off x="2288725" y="-144649"/>
            <a:ext cx="15999514" cy="1184917"/>
            <a:chOff x="0" y="-38100"/>
            <a:chExt cx="4515300" cy="312083"/>
          </a:xfrm>
        </p:grpSpPr>
        <p:sp>
          <p:nvSpPr>
            <p:cNvPr id="281" name="Google Shape;281;g2d9b359f077_1_112"/>
            <p:cNvSpPr/>
            <p:nvPr/>
          </p:nvSpPr>
          <p:spPr>
            <a:xfrm>
              <a:off x="0" y="0"/>
              <a:ext cx="4515160" cy="273983"/>
            </a:xfrm>
            <a:custGeom>
              <a:rect b="b" l="l" r="r" t="t"/>
              <a:pathLst>
                <a:path extrusionOk="0" h="273983" w="4515160">
                  <a:moveTo>
                    <a:pt x="0" y="0"/>
                  </a:moveTo>
                  <a:lnTo>
                    <a:pt x="4515160" y="0"/>
                  </a:lnTo>
                  <a:lnTo>
                    <a:pt x="4515160" y="273983"/>
                  </a:lnTo>
                  <a:lnTo>
                    <a:pt x="0" y="273983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282" name="Google Shape;282;g2d9b359f077_1_112"/>
            <p:cNvSpPr txBox="1"/>
            <p:nvPr/>
          </p:nvSpPr>
          <p:spPr>
            <a:xfrm>
              <a:off x="0" y="-38100"/>
              <a:ext cx="451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g2d9b359f077_1_112"/>
          <p:cNvSpPr/>
          <p:nvPr/>
        </p:nvSpPr>
        <p:spPr>
          <a:xfrm>
            <a:off x="1144225" y="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84" name="Google Shape;284;g2d9b359f077_1_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625" y="0"/>
            <a:ext cx="1144500" cy="11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9" name="Google Shape;289;g2d9b359f077_1_133"/>
          <p:cNvCxnSpPr/>
          <p:nvPr/>
        </p:nvCxnSpPr>
        <p:spPr>
          <a:xfrm>
            <a:off x="1144176" y="9350562"/>
            <a:ext cx="16114800" cy="0"/>
          </a:xfrm>
          <a:prstGeom prst="straightConnector1">
            <a:avLst/>
          </a:prstGeom>
          <a:noFill/>
          <a:ln cap="flat" cmpd="sng" w="104775">
            <a:solidFill>
              <a:srgbClr val="CF9F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0" name="Google Shape;290;g2d9b359f077_1_133"/>
          <p:cNvSpPr txBox="1"/>
          <p:nvPr/>
        </p:nvSpPr>
        <p:spPr>
          <a:xfrm>
            <a:off x="6135300" y="1319125"/>
            <a:ext cx="601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CF9F22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Іменування</a:t>
            </a:r>
            <a:endParaRPr b="1" sz="50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291" name="Google Shape;291;g2d9b359f077_1_133"/>
          <p:cNvSpPr txBox="1"/>
          <p:nvPr/>
        </p:nvSpPr>
        <p:spPr>
          <a:xfrm>
            <a:off x="1937575" y="3655838"/>
            <a:ext cx="75813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•"/>
            </a:pPr>
            <a:r>
              <a:rPr lang="en-US" sz="3600">
                <a:solidFill>
                  <a:schemeClr val="dk1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Змістовні та короткі назви</a:t>
            </a:r>
            <a:endParaRPr sz="3600">
              <a:solidFill>
                <a:schemeClr val="dk1"/>
              </a:solidFill>
              <a:highlight>
                <a:schemeClr val="lt1"/>
              </a:highlight>
              <a:latin typeface="Arsenal"/>
              <a:ea typeface="Arsenal"/>
              <a:cs typeface="Arsenal"/>
              <a:sym typeface="Arsenal"/>
            </a:endParaRPr>
          </a:p>
          <a:p>
            <a:pPr indent="-393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•"/>
            </a:pPr>
            <a:r>
              <a:rPr lang="en-US" sz="3600">
                <a:solidFill>
                  <a:schemeClr val="dk1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Дати у форматі </a:t>
            </a:r>
            <a:endParaRPr sz="3600">
              <a:solidFill>
                <a:schemeClr val="dk1"/>
              </a:solidFill>
              <a:highlight>
                <a:schemeClr val="lt1"/>
              </a:highlight>
              <a:latin typeface="Arsenal"/>
              <a:ea typeface="Arsenal"/>
              <a:cs typeface="Arsenal"/>
              <a:sym typeface="Arsenal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РРРР-ММ-ДД (YYYY-MM-DD)</a:t>
            </a:r>
            <a:endParaRPr sz="3600">
              <a:solidFill>
                <a:schemeClr val="dk1"/>
              </a:solidFill>
              <a:highlight>
                <a:schemeClr val="lt1"/>
              </a:highlight>
              <a:latin typeface="Arsenal"/>
              <a:ea typeface="Arsenal"/>
              <a:cs typeface="Arsenal"/>
              <a:sym typeface="Arsenal"/>
            </a:endParaRPr>
          </a:p>
          <a:p>
            <a:pPr indent="-393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•"/>
            </a:pPr>
            <a:r>
              <a:rPr lang="en-US" sz="3600">
                <a:solidFill>
                  <a:schemeClr val="dk1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Без пробілів, крапок та спецсимволів</a:t>
            </a:r>
            <a:endParaRPr sz="3600">
              <a:solidFill>
                <a:schemeClr val="dk1"/>
              </a:solidFill>
              <a:highlight>
                <a:schemeClr val="lt1"/>
              </a:highlight>
              <a:latin typeface="Arsenal"/>
              <a:ea typeface="Arsenal"/>
              <a:cs typeface="Arsenal"/>
              <a:sym typeface="Arsenal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(#, $, %, ?, !)</a:t>
            </a:r>
            <a:endParaRPr sz="3600">
              <a:solidFill>
                <a:schemeClr val="dk1"/>
              </a:solidFill>
              <a:highlight>
                <a:schemeClr val="lt1"/>
              </a:highlight>
              <a:latin typeface="Arsenal"/>
              <a:ea typeface="Arsenal"/>
              <a:cs typeface="Arsenal"/>
              <a:sym typeface="Arsenal"/>
            </a:endParaRPr>
          </a:p>
          <a:p>
            <a:pPr indent="-393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•"/>
            </a:pPr>
            <a:r>
              <a:rPr lang="en-US" sz="3600">
                <a:solidFill>
                  <a:schemeClr val="dk1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Для розділення тексту використовувати дефіс (-) або нижнє підкреслення (_)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292" name="Google Shape;292;g2d9b359f077_1_133"/>
          <p:cNvSpPr txBox="1"/>
          <p:nvPr/>
        </p:nvSpPr>
        <p:spPr>
          <a:xfrm>
            <a:off x="11576175" y="3541500"/>
            <a:ext cx="54801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Ім’я файлу може містити (але не обмежуватись) такі складові:​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3048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•"/>
            </a:pP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Дата створення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3048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•"/>
            </a:pP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Короткий опис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3048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•"/>
            </a:pP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Тип або етап роботи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3048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•"/>
            </a:pP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Розташування (локація)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3048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•"/>
            </a:pP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Назва або номер проєкту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3048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•"/>
            </a:pP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Номер версії</a:t>
            </a:r>
            <a:endParaRPr b="1"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293" name="Google Shape;293;g2d9b359f077_1_133"/>
          <p:cNvSpPr txBox="1"/>
          <p:nvPr/>
        </p:nvSpPr>
        <p:spPr>
          <a:xfrm>
            <a:off x="3966300" y="2273425"/>
            <a:ext cx="10355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3429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Як називати файли?</a:t>
            </a:r>
            <a:endParaRPr b="1"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grpSp>
        <p:nvGrpSpPr>
          <p:cNvPr id="294" name="Google Shape;294;g2d9b359f077_1_133"/>
          <p:cNvGrpSpPr/>
          <p:nvPr/>
        </p:nvGrpSpPr>
        <p:grpSpPr>
          <a:xfrm>
            <a:off x="1562482" y="1434258"/>
            <a:ext cx="1144488" cy="1144482"/>
            <a:chOff x="1583094" y="-390869"/>
            <a:chExt cx="1011300" cy="885000"/>
          </a:xfrm>
        </p:grpSpPr>
        <p:sp>
          <p:nvSpPr>
            <p:cNvPr id="295" name="Google Shape;295;g2d9b359f077_1_133"/>
            <p:cNvSpPr/>
            <p:nvPr/>
          </p:nvSpPr>
          <p:spPr>
            <a:xfrm>
              <a:off x="1583094" y="-390869"/>
              <a:ext cx="1011300" cy="885000"/>
            </a:xfrm>
            <a:prstGeom prst="roundRect">
              <a:avLst>
                <a:gd fmla="val 16667" name="adj"/>
              </a:avLst>
            </a:prstGeom>
            <a:solidFill>
              <a:srgbClr val="E7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g2d9b359f077_1_133"/>
            <p:cNvSpPr txBox="1"/>
            <p:nvPr/>
          </p:nvSpPr>
          <p:spPr>
            <a:xfrm>
              <a:off x="1583094" y="-390869"/>
              <a:ext cx="1011300" cy="8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I</a:t>
              </a:r>
              <a:endParaRPr b="1" sz="5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</p:grpSp>
      <p:grpSp>
        <p:nvGrpSpPr>
          <p:cNvPr id="297" name="Google Shape;297;g2d9b359f077_1_133"/>
          <p:cNvGrpSpPr/>
          <p:nvPr/>
        </p:nvGrpSpPr>
        <p:grpSpPr>
          <a:xfrm>
            <a:off x="231207" y="1434234"/>
            <a:ext cx="1144488" cy="1144482"/>
            <a:chOff x="1583094" y="-390869"/>
            <a:chExt cx="1011300" cy="885000"/>
          </a:xfrm>
        </p:grpSpPr>
        <p:sp>
          <p:nvSpPr>
            <p:cNvPr id="298" name="Google Shape;298;g2d9b359f077_1_133"/>
            <p:cNvSpPr/>
            <p:nvPr/>
          </p:nvSpPr>
          <p:spPr>
            <a:xfrm>
              <a:off x="1583094" y="-390869"/>
              <a:ext cx="1011300" cy="885000"/>
            </a:xfrm>
            <a:prstGeom prst="roundRect">
              <a:avLst>
                <a:gd fmla="val 16667" name="adj"/>
              </a:avLst>
            </a:prstGeom>
            <a:solidFill>
              <a:srgbClr val="E7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g2d9b359f077_1_133"/>
            <p:cNvSpPr txBox="1"/>
            <p:nvPr/>
          </p:nvSpPr>
          <p:spPr>
            <a:xfrm>
              <a:off x="1583094" y="-390869"/>
              <a:ext cx="1011300" cy="8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latin typeface="Arsenal"/>
                  <a:ea typeface="Arsenal"/>
                  <a:cs typeface="Arsenal"/>
                  <a:sym typeface="Arsenal"/>
                </a:rPr>
                <a:t>F </a:t>
              </a:r>
              <a:endParaRPr b="1" sz="5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</p:grpSp>
      <p:grpSp>
        <p:nvGrpSpPr>
          <p:cNvPr id="300" name="Google Shape;300;g2d9b359f077_1_133"/>
          <p:cNvGrpSpPr/>
          <p:nvPr/>
        </p:nvGrpSpPr>
        <p:grpSpPr>
          <a:xfrm>
            <a:off x="2288725" y="-144649"/>
            <a:ext cx="15999514" cy="1184917"/>
            <a:chOff x="0" y="-38100"/>
            <a:chExt cx="4515300" cy="312083"/>
          </a:xfrm>
        </p:grpSpPr>
        <p:sp>
          <p:nvSpPr>
            <p:cNvPr id="301" name="Google Shape;301;g2d9b359f077_1_133"/>
            <p:cNvSpPr/>
            <p:nvPr/>
          </p:nvSpPr>
          <p:spPr>
            <a:xfrm>
              <a:off x="0" y="0"/>
              <a:ext cx="4515160" cy="273983"/>
            </a:xfrm>
            <a:custGeom>
              <a:rect b="b" l="l" r="r" t="t"/>
              <a:pathLst>
                <a:path extrusionOk="0" h="273983" w="4515160">
                  <a:moveTo>
                    <a:pt x="0" y="0"/>
                  </a:moveTo>
                  <a:lnTo>
                    <a:pt x="4515160" y="0"/>
                  </a:lnTo>
                  <a:lnTo>
                    <a:pt x="4515160" y="273983"/>
                  </a:lnTo>
                  <a:lnTo>
                    <a:pt x="0" y="273983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302" name="Google Shape;302;g2d9b359f077_1_133"/>
            <p:cNvSpPr txBox="1"/>
            <p:nvPr/>
          </p:nvSpPr>
          <p:spPr>
            <a:xfrm>
              <a:off x="0" y="-38100"/>
              <a:ext cx="451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3" name="Google Shape;303;g2d9b359f077_1_133"/>
          <p:cNvSpPr/>
          <p:nvPr/>
        </p:nvSpPr>
        <p:spPr>
          <a:xfrm>
            <a:off x="1144225" y="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04" name="Google Shape;304;g2d9b359f077_1_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625" y="0"/>
            <a:ext cx="1144500" cy="11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" name="Google Shape;309;g2d9b359f077_1_157"/>
          <p:cNvCxnSpPr/>
          <p:nvPr/>
        </p:nvCxnSpPr>
        <p:spPr>
          <a:xfrm>
            <a:off x="1144176" y="9350562"/>
            <a:ext cx="16114800" cy="0"/>
          </a:xfrm>
          <a:prstGeom prst="straightConnector1">
            <a:avLst/>
          </a:prstGeom>
          <a:noFill/>
          <a:ln cap="flat" cmpd="sng" w="104775">
            <a:solidFill>
              <a:srgbClr val="CF9F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0" name="Google Shape;310;g2d9b359f077_1_157"/>
          <p:cNvSpPr txBox="1"/>
          <p:nvPr/>
        </p:nvSpPr>
        <p:spPr>
          <a:xfrm>
            <a:off x="5994150" y="1503500"/>
            <a:ext cx="6017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CF9F22"/>
              </a:solidFill>
              <a:highlight>
                <a:schemeClr val="lt1"/>
              </a:highlight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311" name="Google Shape;311;g2d9b359f077_1_157"/>
          <p:cNvSpPr txBox="1"/>
          <p:nvPr/>
        </p:nvSpPr>
        <p:spPr>
          <a:xfrm>
            <a:off x="3779963" y="1778650"/>
            <a:ext cx="10355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3429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312" name="Google Shape;312;g2d9b359f077_1_157"/>
          <p:cNvSpPr txBox="1"/>
          <p:nvPr/>
        </p:nvSpPr>
        <p:spPr>
          <a:xfrm>
            <a:off x="2185438" y="2492825"/>
            <a:ext cx="4994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Не рекомендовано:</a:t>
            </a:r>
            <a:endParaRPr b="1"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313" name="Google Shape;313;g2d9b359f077_1_157"/>
          <p:cNvSpPr txBox="1"/>
          <p:nvPr/>
        </p:nvSpPr>
        <p:spPr>
          <a:xfrm>
            <a:off x="2185438" y="3438025"/>
            <a:ext cx="6871200" cy="50703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speaker2.glossary.v2.wav</a:t>
            </a:r>
            <a:endParaRPr i="1" sz="300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00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Olena S notes 17Sep!.wav</a:t>
            </a:r>
            <a:endParaRPr i="1" sz="300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00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speaker 3 data final?.wav</a:t>
            </a:r>
            <a:endParaRPr i="1" sz="300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00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speaker3.final(1).wav</a:t>
            </a:r>
            <a:endParaRPr i="1" sz="300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00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speakerX-transcript#clear$.wav</a:t>
            </a:r>
            <a:endParaRPr i="1" sz="300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00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314" name="Google Shape;314;g2d9b359f077_1_157"/>
          <p:cNvSpPr txBox="1"/>
          <p:nvPr/>
        </p:nvSpPr>
        <p:spPr>
          <a:xfrm>
            <a:off x="9231363" y="2492850"/>
            <a:ext cx="4994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Рекомендовано:</a:t>
            </a:r>
            <a:endParaRPr sz="3600"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315" name="Google Shape;315;g2d9b359f077_1_157"/>
          <p:cNvSpPr txBox="1"/>
          <p:nvPr/>
        </p:nvSpPr>
        <p:spPr>
          <a:xfrm>
            <a:off x="9231363" y="3438050"/>
            <a:ext cx="6871200" cy="50703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speaker2_</a:t>
            </a:r>
            <a:r>
              <a:rPr i="1" lang="en-US" sz="30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glossary_v2.wav</a:t>
            </a:r>
            <a:endParaRPr i="1" sz="300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00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speaker2_notes_v00_orig.wav</a:t>
            </a:r>
            <a:endParaRPr i="1" sz="300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00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speaker</a:t>
            </a:r>
            <a:r>
              <a:rPr i="1" lang="en-US" sz="3000">
                <a:latin typeface="Arsenal"/>
                <a:ea typeface="Arsenal"/>
                <a:cs typeface="Arsenal"/>
                <a:sym typeface="Arsenal"/>
              </a:rPr>
              <a:t>3</a:t>
            </a:r>
            <a:r>
              <a:rPr i="1" lang="en-US" sz="30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_data_v01_clean.wav</a:t>
            </a:r>
            <a:endParaRPr i="1" sz="300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00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speaker</a:t>
            </a:r>
            <a:r>
              <a:rPr i="1" lang="en-US" sz="3000">
                <a:latin typeface="Arsenal"/>
                <a:ea typeface="Arsenal"/>
                <a:cs typeface="Arsenal"/>
                <a:sym typeface="Arsenal"/>
              </a:rPr>
              <a:t>3</a:t>
            </a:r>
            <a:r>
              <a:rPr i="1" lang="en-US" sz="30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_data_v02_clean.wav</a:t>
            </a:r>
            <a:endParaRPr i="1" sz="300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00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speaker1_transcript_v03_final.wav</a:t>
            </a:r>
            <a:endParaRPr i="1" sz="300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grpSp>
        <p:nvGrpSpPr>
          <p:cNvPr id="316" name="Google Shape;316;g2d9b359f077_1_157"/>
          <p:cNvGrpSpPr/>
          <p:nvPr/>
        </p:nvGrpSpPr>
        <p:grpSpPr>
          <a:xfrm>
            <a:off x="2288725" y="-144649"/>
            <a:ext cx="15999514" cy="1184917"/>
            <a:chOff x="0" y="-38100"/>
            <a:chExt cx="4515300" cy="312083"/>
          </a:xfrm>
        </p:grpSpPr>
        <p:sp>
          <p:nvSpPr>
            <p:cNvPr id="317" name="Google Shape;317;g2d9b359f077_1_157"/>
            <p:cNvSpPr/>
            <p:nvPr/>
          </p:nvSpPr>
          <p:spPr>
            <a:xfrm>
              <a:off x="0" y="0"/>
              <a:ext cx="4515160" cy="273983"/>
            </a:xfrm>
            <a:custGeom>
              <a:rect b="b" l="l" r="r" t="t"/>
              <a:pathLst>
                <a:path extrusionOk="0" h="273983" w="4515160">
                  <a:moveTo>
                    <a:pt x="0" y="0"/>
                  </a:moveTo>
                  <a:lnTo>
                    <a:pt x="4515160" y="0"/>
                  </a:lnTo>
                  <a:lnTo>
                    <a:pt x="4515160" y="273983"/>
                  </a:lnTo>
                  <a:lnTo>
                    <a:pt x="0" y="273983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318" name="Google Shape;318;g2d9b359f077_1_157"/>
            <p:cNvSpPr txBox="1"/>
            <p:nvPr/>
          </p:nvSpPr>
          <p:spPr>
            <a:xfrm>
              <a:off x="0" y="-38100"/>
              <a:ext cx="451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9" name="Google Shape;319;g2d9b359f077_1_157"/>
          <p:cNvSpPr/>
          <p:nvPr/>
        </p:nvSpPr>
        <p:spPr>
          <a:xfrm>
            <a:off x="1144225" y="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20" name="Google Shape;320;g2d9b359f077_1_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625" y="0"/>
            <a:ext cx="1144500" cy="11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5" name="Google Shape;325;g2d9b359f077_1_186"/>
          <p:cNvCxnSpPr/>
          <p:nvPr/>
        </p:nvCxnSpPr>
        <p:spPr>
          <a:xfrm>
            <a:off x="1144176" y="9350562"/>
            <a:ext cx="16114800" cy="0"/>
          </a:xfrm>
          <a:prstGeom prst="straightConnector1">
            <a:avLst/>
          </a:prstGeom>
          <a:noFill/>
          <a:ln cap="flat" cmpd="sng" w="104775">
            <a:solidFill>
              <a:srgbClr val="CF9F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6" name="Google Shape;326;g2d9b359f077_1_186"/>
          <p:cNvSpPr txBox="1"/>
          <p:nvPr/>
        </p:nvSpPr>
        <p:spPr>
          <a:xfrm>
            <a:off x="5994150" y="1503500"/>
            <a:ext cx="6017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CF9F22"/>
              </a:solidFill>
              <a:highlight>
                <a:schemeClr val="lt1"/>
              </a:highlight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327" name="Google Shape;327;g2d9b359f077_1_186"/>
          <p:cNvSpPr txBox="1"/>
          <p:nvPr/>
        </p:nvSpPr>
        <p:spPr>
          <a:xfrm>
            <a:off x="3693500" y="2407625"/>
            <a:ext cx="10355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3429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pic>
        <p:nvPicPr>
          <p:cNvPr id="328" name="Google Shape;328;g2d9b359f077_1_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30350" y="-169162"/>
            <a:ext cx="9904552" cy="49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2d9b359f077_1_186"/>
          <p:cNvSpPr txBox="1"/>
          <p:nvPr/>
        </p:nvSpPr>
        <p:spPr>
          <a:xfrm>
            <a:off x="6069250" y="1445063"/>
            <a:ext cx="120174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  <a:t>Методичні рекомендації </a:t>
            </a:r>
            <a:endParaRPr b="1" sz="50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  <a:t>щодо управління науковими даними</a:t>
            </a:r>
            <a:endParaRPr b="1" sz="50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330" name="Google Shape;330;g2d9b359f077_1_186"/>
          <p:cNvSpPr txBox="1"/>
          <p:nvPr/>
        </p:nvSpPr>
        <p:spPr>
          <a:xfrm>
            <a:off x="6069250" y="3396250"/>
            <a:ext cx="10749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0563C1"/>
                </a:solidFill>
                <a:latin typeface="Arsenal"/>
                <a:ea typeface="Arsenal"/>
                <a:cs typeface="Arsenal"/>
                <a:sym typeface="Arsen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https://mon.gov.ua/static-objects/mon/sites/1/nauka/2024/12/31/metod-rekomendatsiyi-shchodo-upravlinnya-naukovymy-danymy-31-12-2024.pdf</a:t>
            </a:r>
            <a:endParaRPr sz="2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pic>
        <p:nvPicPr>
          <p:cNvPr id="331" name="Google Shape;331;g2d9b359f077_1_186"/>
          <p:cNvPicPr preferRelativeResize="0"/>
          <p:nvPr/>
        </p:nvPicPr>
        <p:blipFill rotWithShape="1">
          <a:blip r:embed="rId5">
            <a:alphaModFix/>
          </a:blip>
          <a:srcRect b="0" l="1670" r="-1670" t="0"/>
          <a:stretch/>
        </p:blipFill>
        <p:spPr>
          <a:xfrm>
            <a:off x="6950775" y="5119425"/>
            <a:ext cx="11337474" cy="35348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" name="Google Shape;332;g2d9b359f077_1_186"/>
          <p:cNvGrpSpPr/>
          <p:nvPr/>
        </p:nvGrpSpPr>
        <p:grpSpPr>
          <a:xfrm>
            <a:off x="2288725" y="-144649"/>
            <a:ext cx="15999514" cy="1184917"/>
            <a:chOff x="0" y="-38100"/>
            <a:chExt cx="4515300" cy="312083"/>
          </a:xfrm>
        </p:grpSpPr>
        <p:sp>
          <p:nvSpPr>
            <p:cNvPr id="333" name="Google Shape;333;g2d9b359f077_1_186"/>
            <p:cNvSpPr/>
            <p:nvPr/>
          </p:nvSpPr>
          <p:spPr>
            <a:xfrm>
              <a:off x="0" y="0"/>
              <a:ext cx="4515160" cy="273983"/>
            </a:xfrm>
            <a:custGeom>
              <a:rect b="b" l="l" r="r" t="t"/>
              <a:pathLst>
                <a:path extrusionOk="0" h="273983" w="4515160">
                  <a:moveTo>
                    <a:pt x="0" y="0"/>
                  </a:moveTo>
                  <a:lnTo>
                    <a:pt x="4515160" y="0"/>
                  </a:lnTo>
                  <a:lnTo>
                    <a:pt x="4515160" y="273983"/>
                  </a:lnTo>
                  <a:lnTo>
                    <a:pt x="0" y="273983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334" name="Google Shape;334;g2d9b359f077_1_186"/>
            <p:cNvSpPr txBox="1"/>
            <p:nvPr/>
          </p:nvSpPr>
          <p:spPr>
            <a:xfrm>
              <a:off x="0" y="-38100"/>
              <a:ext cx="451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g2d9b359f077_1_186"/>
          <p:cNvSpPr/>
          <p:nvPr/>
        </p:nvSpPr>
        <p:spPr>
          <a:xfrm>
            <a:off x="1144225" y="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36" name="Google Shape;336;g2d9b359f077_1_1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0625" y="0"/>
            <a:ext cx="1144500" cy="11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2d9b359f077_1_186"/>
          <p:cNvSpPr txBox="1"/>
          <p:nvPr/>
        </p:nvSpPr>
        <p:spPr>
          <a:xfrm>
            <a:off x="794950" y="3319063"/>
            <a:ext cx="58029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●"/>
            </a:pP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Планування управління науковими даними.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●"/>
            </a:pP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Рекомендації щодо збереження та повторного використання наукових даних.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●"/>
            </a:pP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Доступ до наукових даних.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●"/>
            </a:pP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Захист персональних даних.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2" name="Google Shape;342;g2d9b359f077_1_212"/>
          <p:cNvCxnSpPr/>
          <p:nvPr/>
        </p:nvCxnSpPr>
        <p:spPr>
          <a:xfrm>
            <a:off x="1144176" y="9350562"/>
            <a:ext cx="16114800" cy="0"/>
          </a:xfrm>
          <a:prstGeom prst="straightConnector1">
            <a:avLst/>
          </a:prstGeom>
          <a:noFill/>
          <a:ln cap="flat" cmpd="sng" w="104775">
            <a:solidFill>
              <a:srgbClr val="CF9F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3" name="Google Shape;343;g2d9b359f077_1_212"/>
          <p:cNvSpPr txBox="1"/>
          <p:nvPr/>
        </p:nvSpPr>
        <p:spPr>
          <a:xfrm>
            <a:off x="1144175" y="1447425"/>
            <a:ext cx="9222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CF9F22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README</a:t>
            </a:r>
            <a:endParaRPr b="1" sz="5000">
              <a:solidFill>
                <a:srgbClr val="CF9F22"/>
              </a:solidFill>
              <a:highlight>
                <a:schemeClr val="lt1"/>
              </a:highlight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344" name="Google Shape;344;g2d9b359f077_1_212"/>
          <p:cNvSpPr txBox="1"/>
          <p:nvPr/>
        </p:nvSpPr>
        <p:spPr>
          <a:xfrm>
            <a:off x="1144175" y="2560000"/>
            <a:ext cx="8634300" cy="58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README </a:t>
            </a: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— це текстовий файл, який містить детальний опис проєкту, файлу даних та його компонентів, того, про що йдеться в даних.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Найкраща практика відповідно до принципів FAIR — створення  цього файлу у машиночитному форматі (</a:t>
            </a:r>
            <a:r>
              <a:rPr b="1"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md</a:t>
            </a: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). Якщо форматування документа є важливим, то допускається використання </a:t>
            </a:r>
            <a:r>
              <a:rPr b="1"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PDF.</a:t>
            </a:r>
            <a:endParaRPr b="1"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pic>
        <p:nvPicPr>
          <p:cNvPr id="345" name="Google Shape;345;g2d9b359f077_1_212"/>
          <p:cNvPicPr preferRelativeResize="0"/>
          <p:nvPr/>
        </p:nvPicPr>
        <p:blipFill rotWithShape="1">
          <a:blip r:embed="rId3">
            <a:alphaModFix/>
          </a:blip>
          <a:srcRect b="0" l="0" r="50597" t="0"/>
          <a:stretch/>
        </p:blipFill>
        <p:spPr>
          <a:xfrm>
            <a:off x="10639125" y="1456475"/>
            <a:ext cx="7074799" cy="6743229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2d9b359f077_1_212"/>
          <p:cNvSpPr txBox="1"/>
          <p:nvPr/>
        </p:nvSpPr>
        <p:spPr>
          <a:xfrm>
            <a:off x="11149925" y="8203063"/>
            <a:ext cx="656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0563C1"/>
                </a:solidFill>
                <a:latin typeface="Arsenal"/>
                <a:ea typeface="Arsenal"/>
                <a:cs typeface="Arsenal"/>
                <a:sym typeface="Arsen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https://cornell.app.box.com/v/ReadmeTemplate</a:t>
            </a:r>
            <a:r>
              <a:rPr lang="en-US" sz="20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rPr>
              <a:t> </a:t>
            </a:r>
            <a:endParaRPr sz="2000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347" name="Google Shape;347;g2d9b359f077_1_212"/>
          <p:cNvSpPr txBox="1"/>
          <p:nvPr/>
        </p:nvSpPr>
        <p:spPr>
          <a:xfrm>
            <a:off x="11149925" y="8785400"/>
            <a:ext cx="6382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0563C1"/>
                </a:solidFill>
                <a:latin typeface="Arsenal"/>
                <a:ea typeface="Arsenal"/>
                <a:cs typeface="Arsenal"/>
                <a:sym typeface="Arsen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https://zenodo.org/records/4058972</a:t>
            </a:r>
            <a:endParaRPr>
              <a:latin typeface="Arsenal"/>
              <a:ea typeface="Arsenal"/>
              <a:cs typeface="Arsenal"/>
              <a:sym typeface="Arsenal"/>
            </a:endParaRPr>
          </a:p>
        </p:txBody>
      </p:sp>
      <p:grpSp>
        <p:nvGrpSpPr>
          <p:cNvPr id="348" name="Google Shape;348;g2d9b359f077_1_212"/>
          <p:cNvGrpSpPr/>
          <p:nvPr/>
        </p:nvGrpSpPr>
        <p:grpSpPr>
          <a:xfrm>
            <a:off x="2288725" y="-144649"/>
            <a:ext cx="15999514" cy="1184917"/>
            <a:chOff x="0" y="-38100"/>
            <a:chExt cx="4515300" cy="312083"/>
          </a:xfrm>
        </p:grpSpPr>
        <p:sp>
          <p:nvSpPr>
            <p:cNvPr id="349" name="Google Shape;349;g2d9b359f077_1_212"/>
            <p:cNvSpPr/>
            <p:nvPr/>
          </p:nvSpPr>
          <p:spPr>
            <a:xfrm>
              <a:off x="0" y="0"/>
              <a:ext cx="4515160" cy="273983"/>
            </a:xfrm>
            <a:custGeom>
              <a:rect b="b" l="l" r="r" t="t"/>
              <a:pathLst>
                <a:path extrusionOk="0" h="273983" w="4515160">
                  <a:moveTo>
                    <a:pt x="0" y="0"/>
                  </a:moveTo>
                  <a:lnTo>
                    <a:pt x="4515160" y="0"/>
                  </a:lnTo>
                  <a:lnTo>
                    <a:pt x="4515160" y="273983"/>
                  </a:lnTo>
                  <a:lnTo>
                    <a:pt x="0" y="273983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350" name="Google Shape;350;g2d9b359f077_1_212"/>
            <p:cNvSpPr txBox="1"/>
            <p:nvPr/>
          </p:nvSpPr>
          <p:spPr>
            <a:xfrm>
              <a:off x="0" y="-38100"/>
              <a:ext cx="451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1" name="Google Shape;351;g2d9b359f077_1_212"/>
          <p:cNvSpPr/>
          <p:nvPr/>
        </p:nvSpPr>
        <p:spPr>
          <a:xfrm>
            <a:off x="1144225" y="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52" name="Google Shape;352;g2d9b359f077_1_2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0625" y="0"/>
            <a:ext cx="1144500" cy="11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7" name="Google Shape;357;g2d9b359f077_1_262"/>
          <p:cNvCxnSpPr/>
          <p:nvPr/>
        </p:nvCxnSpPr>
        <p:spPr>
          <a:xfrm>
            <a:off x="1144176" y="9350562"/>
            <a:ext cx="16114800" cy="0"/>
          </a:xfrm>
          <a:prstGeom prst="straightConnector1">
            <a:avLst/>
          </a:prstGeom>
          <a:noFill/>
          <a:ln cap="flat" cmpd="sng" w="104775">
            <a:solidFill>
              <a:srgbClr val="CF9F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8" name="Google Shape;358;g2d9b359f077_1_262"/>
          <p:cNvSpPr txBox="1"/>
          <p:nvPr/>
        </p:nvSpPr>
        <p:spPr>
          <a:xfrm>
            <a:off x="6756575" y="1458813"/>
            <a:ext cx="489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  <a:t>Ліцензуванн</a:t>
            </a:r>
            <a:r>
              <a:rPr b="1" lang="en-US" sz="5000">
                <a:solidFill>
                  <a:srgbClr val="CF9F22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я</a:t>
            </a:r>
            <a:endParaRPr b="1" sz="5000">
              <a:solidFill>
                <a:srgbClr val="CF9F22"/>
              </a:solidFill>
              <a:highlight>
                <a:schemeClr val="lt1"/>
              </a:highlight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359" name="Google Shape;359;g2d9b359f077_1_262"/>
          <p:cNvSpPr txBox="1"/>
          <p:nvPr/>
        </p:nvSpPr>
        <p:spPr>
          <a:xfrm>
            <a:off x="2257775" y="2538950"/>
            <a:ext cx="13887600" cy="13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Більшість репозитаріїв або автоматично публікують дані під певною ліцензією, або пропонують певний список для вибору.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360" name="Google Shape;360;g2d9b359f077_1_262"/>
          <p:cNvSpPr txBox="1"/>
          <p:nvPr/>
        </p:nvSpPr>
        <p:spPr>
          <a:xfrm>
            <a:off x="2434625" y="4631325"/>
            <a:ext cx="4660500" cy="3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License Selector</a:t>
            </a:r>
            <a:br>
              <a:rPr b="1"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</a:b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Безкоштовна платформа для вибору ліцензії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361" name="Google Shape;361;g2d9b359f077_1_262"/>
          <p:cNvSpPr txBox="1"/>
          <p:nvPr/>
        </p:nvSpPr>
        <p:spPr>
          <a:xfrm>
            <a:off x="2773175" y="8388488"/>
            <a:ext cx="3983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0563C1"/>
                </a:solidFill>
                <a:latin typeface="Arsenal"/>
                <a:ea typeface="Arsenal"/>
                <a:cs typeface="Arsenal"/>
                <a:sym typeface="Arsen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https://ufal.github.io/public-license-selector/</a:t>
            </a:r>
            <a:endParaRPr sz="2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pic>
        <p:nvPicPr>
          <p:cNvPr id="362" name="Google Shape;362;g2d9b359f077_1_2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22500" y="4923974"/>
            <a:ext cx="1439275" cy="143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2d9b359f077_1_262"/>
          <p:cNvSpPr txBox="1"/>
          <p:nvPr/>
        </p:nvSpPr>
        <p:spPr>
          <a:xfrm>
            <a:off x="10780475" y="4631325"/>
            <a:ext cx="5364900" cy="3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Creative Commons LICENSE CHOOSER. </a:t>
            </a: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Дозволяє створити ліцензію CC (шляхом опитування)</a:t>
            </a:r>
            <a:endParaRPr sz="3600"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364" name="Google Shape;364;g2d9b359f077_1_262"/>
          <p:cNvSpPr txBox="1"/>
          <p:nvPr/>
        </p:nvSpPr>
        <p:spPr>
          <a:xfrm>
            <a:off x="11665025" y="8388488"/>
            <a:ext cx="3595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0563C1"/>
                </a:solidFill>
                <a:latin typeface="Arsenal"/>
                <a:ea typeface="Arsenal"/>
                <a:cs typeface="Arsenal"/>
                <a:sym typeface="Arsen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https://chooser-beta.creativecommons.org/</a:t>
            </a:r>
            <a:endParaRPr sz="2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grpSp>
        <p:nvGrpSpPr>
          <p:cNvPr id="365" name="Google Shape;365;g2d9b359f077_1_262"/>
          <p:cNvGrpSpPr/>
          <p:nvPr/>
        </p:nvGrpSpPr>
        <p:grpSpPr>
          <a:xfrm>
            <a:off x="197507" y="1394471"/>
            <a:ext cx="1144488" cy="1144482"/>
            <a:chOff x="1583094" y="-390869"/>
            <a:chExt cx="1011300" cy="885000"/>
          </a:xfrm>
        </p:grpSpPr>
        <p:sp>
          <p:nvSpPr>
            <p:cNvPr id="366" name="Google Shape;366;g2d9b359f077_1_262"/>
            <p:cNvSpPr/>
            <p:nvPr/>
          </p:nvSpPr>
          <p:spPr>
            <a:xfrm>
              <a:off x="1583094" y="-390869"/>
              <a:ext cx="1011300" cy="885000"/>
            </a:xfrm>
            <a:prstGeom prst="roundRect">
              <a:avLst>
                <a:gd fmla="val 16667" name="adj"/>
              </a:avLst>
            </a:prstGeom>
            <a:solidFill>
              <a:srgbClr val="E7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g2d9b359f077_1_262"/>
            <p:cNvSpPr txBox="1"/>
            <p:nvPr/>
          </p:nvSpPr>
          <p:spPr>
            <a:xfrm>
              <a:off x="1583094" y="-390869"/>
              <a:ext cx="1011300" cy="8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latin typeface="Arsenal"/>
                  <a:ea typeface="Arsenal"/>
                  <a:cs typeface="Arsenal"/>
                  <a:sym typeface="Arsenal"/>
                </a:rPr>
                <a:t>R </a:t>
              </a:r>
              <a:endParaRPr b="1" sz="5400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</p:grpSp>
      <p:grpSp>
        <p:nvGrpSpPr>
          <p:cNvPr id="368" name="Google Shape;368;g2d9b359f077_1_262"/>
          <p:cNvGrpSpPr/>
          <p:nvPr/>
        </p:nvGrpSpPr>
        <p:grpSpPr>
          <a:xfrm>
            <a:off x="2288725" y="-144649"/>
            <a:ext cx="15999514" cy="1184917"/>
            <a:chOff x="0" y="-38100"/>
            <a:chExt cx="4515300" cy="312083"/>
          </a:xfrm>
        </p:grpSpPr>
        <p:sp>
          <p:nvSpPr>
            <p:cNvPr id="369" name="Google Shape;369;g2d9b359f077_1_262"/>
            <p:cNvSpPr/>
            <p:nvPr/>
          </p:nvSpPr>
          <p:spPr>
            <a:xfrm>
              <a:off x="0" y="0"/>
              <a:ext cx="4515160" cy="273983"/>
            </a:xfrm>
            <a:custGeom>
              <a:rect b="b" l="l" r="r" t="t"/>
              <a:pathLst>
                <a:path extrusionOk="0" h="273983" w="4515160">
                  <a:moveTo>
                    <a:pt x="0" y="0"/>
                  </a:moveTo>
                  <a:lnTo>
                    <a:pt x="4515160" y="0"/>
                  </a:lnTo>
                  <a:lnTo>
                    <a:pt x="4515160" y="273983"/>
                  </a:lnTo>
                  <a:lnTo>
                    <a:pt x="0" y="273983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370" name="Google Shape;370;g2d9b359f077_1_262"/>
            <p:cNvSpPr txBox="1"/>
            <p:nvPr/>
          </p:nvSpPr>
          <p:spPr>
            <a:xfrm>
              <a:off x="0" y="-38100"/>
              <a:ext cx="451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1" name="Google Shape;371;g2d9b359f077_1_262"/>
          <p:cNvSpPr/>
          <p:nvPr/>
        </p:nvSpPr>
        <p:spPr>
          <a:xfrm>
            <a:off x="1144225" y="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72" name="Google Shape;372;g2d9b359f077_1_2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0625" y="0"/>
            <a:ext cx="1144500" cy="11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d9b359f077_1_714"/>
          <p:cNvSpPr/>
          <p:nvPr/>
        </p:nvSpPr>
        <p:spPr>
          <a:xfrm>
            <a:off x="16715675" y="9325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8" name="Google Shape;378;g2d9b359f077_1_714"/>
          <p:cNvSpPr/>
          <p:nvPr/>
        </p:nvSpPr>
        <p:spPr>
          <a:xfrm>
            <a:off x="2109426" y="5583529"/>
            <a:ext cx="4777202" cy="3674771"/>
          </a:xfrm>
          <a:custGeom>
            <a:rect b="b" l="l" r="r" t="t"/>
            <a:pathLst>
              <a:path extrusionOk="0" h="3674771" w="4777202">
                <a:moveTo>
                  <a:pt x="0" y="0"/>
                </a:moveTo>
                <a:lnTo>
                  <a:pt x="4777203" y="0"/>
                </a:lnTo>
                <a:lnTo>
                  <a:pt x="4777203" y="3674771"/>
                </a:lnTo>
                <a:lnTo>
                  <a:pt x="0" y="36747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79" name="Google Shape;379;g2d9b359f077_1_714"/>
          <p:cNvCxnSpPr/>
          <p:nvPr/>
        </p:nvCxnSpPr>
        <p:spPr>
          <a:xfrm flipH="1">
            <a:off x="9137100" y="228600"/>
            <a:ext cx="6900" cy="10088100"/>
          </a:xfrm>
          <a:prstGeom prst="straightConnector1">
            <a:avLst/>
          </a:prstGeom>
          <a:noFill/>
          <a:ln cap="flat" cmpd="sng" w="133350">
            <a:solidFill>
              <a:srgbClr val="CF9F2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80" name="Google Shape;380;g2d9b359f077_1_714"/>
          <p:cNvSpPr txBox="1"/>
          <p:nvPr/>
        </p:nvSpPr>
        <p:spPr>
          <a:xfrm>
            <a:off x="1008225" y="1094638"/>
            <a:ext cx="7339500" cy="43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5000">
                <a:solidFill>
                  <a:srgbClr val="CF9F22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Ліцензії Creative Commons (СС) і відкриті освітні ресурси (OER): Запитання та відповіді: порадник 	</a:t>
            </a:r>
            <a:endParaRPr sz="5000">
              <a:solidFill>
                <a:srgbClr val="CF9F22"/>
              </a:solidFill>
              <a:highlight>
                <a:schemeClr val="lt1"/>
              </a:highlight>
              <a:latin typeface="Arsenal"/>
              <a:ea typeface="Arsenal"/>
              <a:cs typeface="Arsenal"/>
              <a:sym typeface="Arsenal"/>
            </a:endParaRPr>
          </a:p>
          <a:p>
            <a:pPr indent="0" lvl="0" marL="0" marR="0" rtl="0" algn="l">
              <a:lnSpc>
                <a:spcPct val="140007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t/>
            </a:r>
            <a:endParaRPr b="1" sz="5000">
              <a:highlight>
                <a:schemeClr val="lt1"/>
              </a:highlight>
              <a:latin typeface="Arsenal"/>
              <a:ea typeface="Arsenal"/>
              <a:cs typeface="Arsenal"/>
              <a:sym typeface="Arsenal"/>
            </a:endParaRPr>
          </a:p>
        </p:txBody>
      </p:sp>
      <p:graphicFrame>
        <p:nvGraphicFramePr>
          <p:cNvPr id="381" name="Google Shape;381;g2d9b359f077_1_714"/>
          <p:cNvGraphicFramePr/>
          <p:nvPr/>
        </p:nvGraphicFramePr>
        <p:xfrm>
          <a:off x="9551575" y="1838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{92750675-231D-49D5-BAD8-BC1E2E83EF6E}</a:tableStyleId>
              </a:tblPr>
              <a:tblGrid>
                <a:gridCol w="3495900"/>
                <a:gridCol w="5031800"/>
              </a:tblGrid>
              <a:tr h="2219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Arsenal"/>
                          <a:ea typeface="Arsenal"/>
                          <a:cs typeface="Arsenal"/>
                          <a:sym typeface="Arsenal"/>
                        </a:rPr>
                        <a:t>Термін дії Ліцензії СС?</a:t>
                      </a:r>
                      <a:endParaRPr sz="3000">
                        <a:latin typeface="Arsenal"/>
                        <a:ea typeface="Arsenal"/>
                        <a:cs typeface="Arsenal"/>
                        <a:sym typeface="Arsen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7E6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7E6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7E6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 u="sng">
                          <a:solidFill>
                            <a:srgbClr val="0563C1"/>
                          </a:solidFill>
                          <a:latin typeface="Arsenal"/>
                          <a:ea typeface="Arsenal"/>
                          <a:cs typeface="Arsenal"/>
                          <a:sym typeface="Arsenal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Ліцензії СС – один з механізмів формування екосистеми відкрити освітніх ресурсів в Україні</a:t>
                      </a:r>
                      <a:r>
                        <a:rPr lang="en-US" sz="3000">
                          <a:solidFill>
                            <a:srgbClr val="000000"/>
                          </a:solidFill>
                          <a:latin typeface="Arsenal"/>
                          <a:ea typeface="Arsenal"/>
                          <a:cs typeface="Arsenal"/>
                          <a:sym typeface="Arsenal"/>
                        </a:rPr>
                        <a:t> </a:t>
                      </a:r>
                      <a:endParaRPr sz="3000">
                        <a:latin typeface="Arsenal"/>
                        <a:ea typeface="Arsenal"/>
                        <a:cs typeface="Arsenal"/>
                        <a:sym typeface="Arsen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7E6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82" name="Google Shape;382;g2d9b359f077_1_714"/>
          <p:cNvGraphicFramePr/>
          <p:nvPr/>
        </p:nvGraphicFramePr>
        <p:xfrm>
          <a:off x="9551575" y="4567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{92750675-231D-49D5-BAD8-BC1E2E83EF6E}</a:tableStyleId>
              </a:tblPr>
              <a:tblGrid>
                <a:gridCol w="3495900"/>
                <a:gridCol w="4812700"/>
              </a:tblGrid>
              <a:tr h="255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Arsenal"/>
                          <a:ea typeface="Arsenal"/>
                          <a:cs typeface="Arsenal"/>
                          <a:sym typeface="Arsenal"/>
                        </a:rPr>
                        <a:t>Як обрати правильно відкриту ліцензію СС BY під час підготовки навчального курсу?</a:t>
                      </a:r>
                      <a:endParaRPr sz="3000">
                        <a:latin typeface="Arsenal"/>
                        <a:ea typeface="Arsenal"/>
                        <a:cs typeface="Arsenal"/>
                        <a:sym typeface="Arsen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 u="sng">
                          <a:solidFill>
                            <a:srgbClr val="0563C1"/>
                          </a:solidFill>
                          <a:latin typeface="Arsenal"/>
                          <a:ea typeface="Arsenal"/>
                          <a:cs typeface="Arsenal"/>
                          <a:sym typeface="Arsenal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Щербатюк Т. Г., Колесникова Т. О. Ліцензії Creative Commons</a:t>
                      </a:r>
                      <a:endParaRPr sz="3000">
                        <a:solidFill>
                          <a:srgbClr val="000000"/>
                        </a:solidFill>
                        <a:latin typeface="Arsenal"/>
                        <a:ea typeface="Arsenal"/>
                        <a:cs typeface="Arsenal"/>
                        <a:sym typeface="Arsenal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Arsenal"/>
                        <a:ea typeface="Arsenal"/>
                        <a:cs typeface="Arsenal"/>
                        <a:sym typeface="Arsen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83" name="Google Shape;383;g2d9b359f077_1_714"/>
          <p:cNvSpPr txBox="1"/>
          <p:nvPr/>
        </p:nvSpPr>
        <p:spPr>
          <a:xfrm>
            <a:off x="9551575" y="9475900"/>
            <a:ext cx="792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0563C1"/>
                </a:solidFill>
                <a:latin typeface="Arsenal"/>
                <a:ea typeface="Arsenal"/>
                <a:cs typeface="Arsenal"/>
                <a:sym typeface="Arsen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https://e-book.ust.edu.ua/catalog/book/508</a:t>
            </a:r>
            <a:endParaRPr sz="2000">
              <a:latin typeface="Arsenal"/>
              <a:ea typeface="Arsenal"/>
              <a:cs typeface="Arsenal"/>
              <a:sym typeface="Arsenal"/>
            </a:endParaRPr>
          </a:p>
        </p:txBody>
      </p:sp>
      <p:pic>
        <p:nvPicPr>
          <p:cNvPr id="384" name="Google Shape;384;g2d9b359f077_1_7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725" y="93250"/>
            <a:ext cx="1001400" cy="10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2"/>
          <p:cNvGrpSpPr/>
          <p:nvPr/>
        </p:nvGrpSpPr>
        <p:grpSpPr>
          <a:xfrm>
            <a:off x="1144225" y="3355101"/>
            <a:ext cx="17144143" cy="5932417"/>
            <a:chOff x="0" y="-38100"/>
            <a:chExt cx="4515300" cy="312083"/>
          </a:xfrm>
        </p:grpSpPr>
        <p:sp>
          <p:nvSpPr>
            <p:cNvPr id="98" name="Google Shape;98;p2"/>
            <p:cNvSpPr/>
            <p:nvPr/>
          </p:nvSpPr>
          <p:spPr>
            <a:xfrm>
              <a:off x="0" y="0"/>
              <a:ext cx="4515160" cy="273983"/>
            </a:xfrm>
            <a:custGeom>
              <a:rect b="b" l="l" r="r" t="t"/>
              <a:pathLst>
                <a:path extrusionOk="0" h="273983" w="4515160">
                  <a:moveTo>
                    <a:pt x="0" y="0"/>
                  </a:moveTo>
                  <a:lnTo>
                    <a:pt x="4515160" y="0"/>
                  </a:lnTo>
                  <a:lnTo>
                    <a:pt x="4515160" y="273983"/>
                  </a:lnTo>
                  <a:lnTo>
                    <a:pt x="0" y="273983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99" name="Google Shape;99;p2"/>
            <p:cNvSpPr txBox="1"/>
            <p:nvPr/>
          </p:nvSpPr>
          <p:spPr>
            <a:xfrm>
              <a:off x="0" y="-38100"/>
              <a:ext cx="451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2288725" y="-144649"/>
            <a:ext cx="15999018" cy="1184917"/>
            <a:chOff x="0" y="-38100"/>
            <a:chExt cx="4515160" cy="312083"/>
          </a:xfrm>
        </p:grpSpPr>
        <p:sp>
          <p:nvSpPr>
            <p:cNvPr id="101" name="Google Shape;101;p2"/>
            <p:cNvSpPr/>
            <p:nvPr/>
          </p:nvSpPr>
          <p:spPr>
            <a:xfrm>
              <a:off x="0" y="0"/>
              <a:ext cx="4515160" cy="273983"/>
            </a:xfrm>
            <a:custGeom>
              <a:rect b="b" l="l" r="r" t="t"/>
              <a:pathLst>
                <a:path extrusionOk="0" h="273983" w="4515160">
                  <a:moveTo>
                    <a:pt x="0" y="0"/>
                  </a:moveTo>
                  <a:lnTo>
                    <a:pt x="4515160" y="0"/>
                  </a:lnTo>
                  <a:lnTo>
                    <a:pt x="4515160" y="273983"/>
                  </a:lnTo>
                  <a:lnTo>
                    <a:pt x="0" y="273983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102" name="Google Shape;102;p2"/>
            <p:cNvSpPr txBox="1"/>
            <p:nvPr/>
          </p:nvSpPr>
          <p:spPr>
            <a:xfrm>
              <a:off x="0" y="-38100"/>
              <a:ext cx="4515160" cy="312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2"/>
          <p:cNvSpPr/>
          <p:nvPr/>
        </p:nvSpPr>
        <p:spPr>
          <a:xfrm>
            <a:off x="1144225" y="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04" name="Google Shape;104;p2"/>
          <p:cNvCxnSpPr/>
          <p:nvPr/>
        </p:nvCxnSpPr>
        <p:spPr>
          <a:xfrm>
            <a:off x="1144501" y="9205912"/>
            <a:ext cx="16114799" cy="0"/>
          </a:xfrm>
          <a:prstGeom prst="straightConnector1">
            <a:avLst/>
          </a:prstGeom>
          <a:noFill/>
          <a:ln cap="flat" cmpd="sng" w="104775">
            <a:solidFill>
              <a:srgbClr val="CF9F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p2"/>
          <p:cNvSpPr txBox="1"/>
          <p:nvPr/>
        </p:nvSpPr>
        <p:spPr>
          <a:xfrm>
            <a:off x="1275129" y="1456212"/>
            <a:ext cx="152232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45720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Дослідницькі дані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 – це будь-яка інформація, що була зібрана, спостережена, згенерована або створена для підтвердження вихідних результатів дослідження. </a:t>
            </a:r>
            <a:endParaRPr b="0" i="0" sz="3600" u="none" cap="none" strike="noStrike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 b="0" l="0" r="42518" t="0"/>
          <a:stretch/>
        </p:blipFill>
        <p:spPr>
          <a:xfrm>
            <a:off x="1275123" y="4485250"/>
            <a:ext cx="5656776" cy="4720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Діаграма відповідей у Формах. Назва запитання: Чим користуєтеся/користувалися для проведення дистанційних уроків?. Кількість відповідей: 177 відповідей." id="107" name="Google Shape;107;p2"/>
          <p:cNvPicPr preferRelativeResize="0"/>
          <p:nvPr/>
        </p:nvPicPr>
        <p:blipFill rotWithShape="1">
          <a:blip r:embed="rId5">
            <a:alphaModFix/>
          </a:blip>
          <a:srcRect b="8817" l="0" r="0" t="0"/>
          <a:stretch/>
        </p:blipFill>
        <p:spPr>
          <a:xfrm>
            <a:off x="7073625" y="3700637"/>
            <a:ext cx="6002440" cy="6180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217800" y="4481000"/>
            <a:ext cx="4982900" cy="46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0625" y="0"/>
            <a:ext cx="1144500" cy="11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" name="Google Shape;389;g2d9b359f077_1_299"/>
          <p:cNvCxnSpPr/>
          <p:nvPr/>
        </p:nvCxnSpPr>
        <p:spPr>
          <a:xfrm>
            <a:off x="1144176" y="9350562"/>
            <a:ext cx="16114800" cy="0"/>
          </a:xfrm>
          <a:prstGeom prst="straightConnector1">
            <a:avLst/>
          </a:prstGeom>
          <a:noFill/>
          <a:ln cap="flat" cmpd="sng" w="104775">
            <a:solidFill>
              <a:srgbClr val="CF9F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0" name="Google Shape;390;g2d9b359f077_1_299"/>
          <p:cNvSpPr txBox="1"/>
          <p:nvPr/>
        </p:nvSpPr>
        <p:spPr>
          <a:xfrm>
            <a:off x="6745925" y="1463900"/>
            <a:ext cx="6098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  <a:t>Пошук репозитаріїв</a:t>
            </a:r>
            <a:endParaRPr b="1" sz="50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pic>
        <p:nvPicPr>
          <p:cNvPr id="391" name="Google Shape;391;g2d9b359f077_1_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5650" y="3266288"/>
            <a:ext cx="5226375" cy="1540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g2d9b359f077_1_2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5500" y="2525800"/>
            <a:ext cx="4898575" cy="3396502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g2d9b359f077_1_299"/>
          <p:cNvSpPr txBox="1"/>
          <p:nvPr/>
        </p:nvSpPr>
        <p:spPr>
          <a:xfrm>
            <a:off x="816150" y="5342550"/>
            <a:ext cx="7511700" cy="26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Г</a:t>
            </a: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лобальний реєстр сховищ дослідницьких даних, який охоплює сховища дослідницьких даних із різних академічних дисциплін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394" name="Google Shape;394;g2d9b359f077_1_299"/>
          <p:cNvSpPr txBox="1"/>
          <p:nvPr/>
        </p:nvSpPr>
        <p:spPr>
          <a:xfrm>
            <a:off x="11338925" y="5922300"/>
            <a:ext cx="5578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Список репозитаріїв схвалений </a:t>
            </a:r>
            <a:r>
              <a:rPr b="1"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Open Research Europe</a:t>
            </a:r>
            <a:endParaRPr b="1"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395" name="Google Shape;395;g2d9b359f077_1_299"/>
          <p:cNvSpPr txBox="1"/>
          <p:nvPr/>
        </p:nvSpPr>
        <p:spPr>
          <a:xfrm>
            <a:off x="2410325" y="8763300"/>
            <a:ext cx="4691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0563C1"/>
                </a:solidFill>
                <a:latin typeface="Arsenal"/>
                <a:ea typeface="Arsenal"/>
                <a:cs typeface="Arsenal"/>
                <a:sym typeface="Arsen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https://www.re3data.org/</a:t>
            </a:r>
            <a:endParaRPr sz="2000"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396" name="Google Shape;396;g2d9b359f077_1_299"/>
          <p:cNvSpPr txBox="1"/>
          <p:nvPr/>
        </p:nvSpPr>
        <p:spPr>
          <a:xfrm>
            <a:off x="11457625" y="8455500"/>
            <a:ext cx="5578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0563C1"/>
                </a:solidFill>
                <a:latin typeface="Arsenal"/>
                <a:ea typeface="Arsenal"/>
                <a:cs typeface="Arsenal"/>
                <a:sym typeface="Arsen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https://open-research-europe.ec.europa.eu/for-authors/data-guidelines#appropriaterepository</a:t>
            </a:r>
            <a:endParaRPr sz="2000">
              <a:latin typeface="Arsenal"/>
              <a:ea typeface="Arsenal"/>
              <a:cs typeface="Arsenal"/>
              <a:sym typeface="Arsenal"/>
            </a:endParaRPr>
          </a:p>
        </p:txBody>
      </p:sp>
      <p:grpSp>
        <p:nvGrpSpPr>
          <p:cNvPr id="397" name="Google Shape;397;g2d9b359f077_1_299"/>
          <p:cNvGrpSpPr/>
          <p:nvPr/>
        </p:nvGrpSpPr>
        <p:grpSpPr>
          <a:xfrm>
            <a:off x="2288725" y="-144649"/>
            <a:ext cx="15999514" cy="1184917"/>
            <a:chOff x="0" y="-38100"/>
            <a:chExt cx="4515300" cy="312083"/>
          </a:xfrm>
        </p:grpSpPr>
        <p:sp>
          <p:nvSpPr>
            <p:cNvPr id="398" name="Google Shape;398;g2d9b359f077_1_299"/>
            <p:cNvSpPr/>
            <p:nvPr/>
          </p:nvSpPr>
          <p:spPr>
            <a:xfrm>
              <a:off x="0" y="0"/>
              <a:ext cx="4515160" cy="273983"/>
            </a:xfrm>
            <a:custGeom>
              <a:rect b="b" l="l" r="r" t="t"/>
              <a:pathLst>
                <a:path extrusionOk="0" h="273983" w="4515160">
                  <a:moveTo>
                    <a:pt x="0" y="0"/>
                  </a:moveTo>
                  <a:lnTo>
                    <a:pt x="4515160" y="0"/>
                  </a:lnTo>
                  <a:lnTo>
                    <a:pt x="4515160" y="273983"/>
                  </a:lnTo>
                  <a:lnTo>
                    <a:pt x="0" y="273983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399" name="Google Shape;399;g2d9b359f077_1_299"/>
            <p:cNvSpPr txBox="1"/>
            <p:nvPr/>
          </p:nvSpPr>
          <p:spPr>
            <a:xfrm>
              <a:off x="0" y="-38100"/>
              <a:ext cx="451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0" name="Google Shape;400;g2d9b359f077_1_299"/>
          <p:cNvSpPr/>
          <p:nvPr/>
        </p:nvSpPr>
        <p:spPr>
          <a:xfrm>
            <a:off x="1144225" y="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01" name="Google Shape;401;g2d9b359f077_1_29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0625" y="0"/>
            <a:ext cx="1144500" cy="11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6" name="Google Shape;406;g2dd221c807b_0_0"/>
          <p:cNvCxnSpPr/>
          <p:nvPr/>
        </p:nvCxnSpPr>
        <p:spPr>
          <a:xfrm>
            <a:off x="1144176" y="9350562"/>
            <a:ext cx="16114800" cy="0"/>
          </a:xfrm>
          <a:prstGeom prst="straightConnector1">
            <a:avLst/>
          </a:prstGeom>
          <a:noFill/>
          <a:ln cap="flat" cmpd="sng" w="104775">
            <a:solidFill>
              <a:srgbClr val="CF9F2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07" name="Google Shape;407;g2dd221c807b_0_0"/>
          <p:cNvGrpSpPr/>
          <p:nvPr/>
        </p:nvGrpSpPr>
        <p:grpSpPr>
          <a:xfrm>
            <a:off x="2288725" y="-144649"/>
            <a:ext cx="15999514" cy="1184917"/>
            <a:chOff x="0" y="-38100"/>
            <a:chExt cx="4515300" cy="312083"/>
          </a:xfrm>
        </p:grpSpPr>
        <p:sp>
          <p:nvSpPr>
            <p:cNvPr id="408" name="Google Shape;408;g2dd221c807b_0_0"/>
            <p:cNvSpPr/>
            <p:nvPr/>
          </p:nvSpPr>
          <p:spPr>
            <a:xfrm>
              <a:off x="0" y="0"/>
              <a:ext cx="4515160" cy="273983"/>
            </a:xfrm>
            <a:custGeom>
              <a:rect b="b" l="l" r="r" t="t"/>
              <a:pathLst>
                <a:path extrusionOk="0" h="273983" w="4515160">
                  <a:moveTo>
                    <a:pt x="0" y="0"/>
                  </a:moveTo>
                  <a:lnTo>
                    <a:pt x="4515160" y="0"/>
                  </a:lnTo>
                  <a:lnTo>
                    <a:pt x="4515160" y="273983"/>
                  </a:lnTo>
                  <a:lnTo>
                    <a:pt x="0" y="273983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409" name="Google Shape;409;g2dd221c807b_0_0"/>
            <p:cNvSpPr txBox="1"/>
            <p:nvPr/>
          </p:nvSpPr>
          <p:spPr>
            <a:xfrm>
              <a:off x="0" y="-38100"/>
              <a:ext cx="451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0" name="Google Shape;410;g2dd221c807b_0_0"/>
          <p:cNvSpPr/>
          <p:nvPr/>
        </p:nvSpPr>
        <p:spPr>
          <a:xfrm>
            <a:off x="1144225" y="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11" name="Google Shape;411;g2dd221c807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625" y="0"/>
            <a:ext cx="1144500" cy="11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g2dd221c807b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75" y="1861425"/>
            <a:ext cx="18287999" cy="697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7" name="Google Shape;417;g2d9b359f077_1_355"/>
          <p:cNvCxnSpPr/>
          <p:nvPr/>
        </p:nvCxnSpPr>
        <p:spPr>
          <a:xfrm>
            <a:off x="1144176" y="9350562"/>
            <a:ext cx="16114800" cy="0"/>
          </a:xfrm>
          <a:prstGeom prst="straightConnector1">
            <a:avLst/>
          </a:prstGeom>
          <a:noFill/>
          <a:ln cap="flat" cmpd="sng" w="104775">
            <a:solidFill>
              <a:srgbClr val="CF9F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8" name="Google Shape;418;g2d9b359f077_1_355"/>
          <p:cNvSpPr txBox="1"/>
          <p:nvPr/>
        </p:nvSpPr>
        <p:spPr>
          <a:xfrm>
            <a:off x="4036350" y="1403450"/>
            <a:ext cx="10215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CF9F22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DANS: предметний репозитарій</a:t>
            </a:r>
            <a:endParaRPr sz="5000">
              <a:solidFill>
                <a:srgbClr val="CF9F22"/>
              </a:solidFill>
              <a:highlight>
                <a:schemeClr val="lt1"/>
              </a:highlight>
              <a:latin typeface="Arsenal"/>
              <a:ea typeface="Arsenal"/>
              <a:cs typeface="Arsenal"/>
              <a:sym typeface="Arsenal"/>
            </a:endParaRPr>
          </a:p>
        </p:txBody>
      </p:sp>
      <p:pic>
        <p:nvPicPr>
          <p:cNvPr id="419" name="Google Shape;419;g2d9b359f077_1_3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699" y="2576275"/>
            <a:ext cx="12480501" cy="596977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g2d9b359f077_1_355"/>
          <p:cNvSpPr txBox="1"/>
          <p:nvPr/>
        </p:nvSpPr>
        <p:spPr>
          <a:xfrm>
            <a:off x="1144175" y="8702000"/>
            <a:ext cx="4914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0563C1"/>
                </a:solidFill>
                <a:latin typeface="Arsenal"/>
                <a:ea typeface="Arsenal"/>
                <a:cs typeface="Arsenal"/>
                <a:sym typeface="Arsen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https://dans.knaw.nl/en/</a:t>
            </a:r>
            <a:endParaRPr sz="2000">
              <a:latin typeface="Arsenal"/>
              <a:ea typeface="Arsenal"/>
              <a:cs typeface="Arsenal"/>
              <a:sym typeface="Arsenal"/>
            </a:endParaRPr>
          </a:p>
        </p:txBody>
      </p:sp>
      <p:grpSp>
        <p:nvGrpSpPr>
          <p:cNvPr id="421" name="Google Shape;421;g2d9b359f077_1_355"/>
          <p:cNvGrpSpPr/>
          <p:nvPr/>
        </p:nvGrpSpPr>
        <p:grpSpPr>
          <a:xfrm>
            <a:off x="2288725" y="-144649"/>
            <a:ext cx="15999514" cy="1184917"/>
            <a:chOff x="0" y="-38100"/>
            <a:chExt cx="4515300" cy="312083"/>
          </a:xfrm>
        </p:grpSpPr>
        <p:sp>
          <p:nvSpPr>
            <p:cNvPr id="422" name="Google Shape;422;g2d9b359f077_1_355"/>
            <p:cNvSpPr/>
            <p:nvPr/>
          </p:nvSpPr>
          <p:spPr>
            <a:xfrm>
              <a:off x="0" y="0"/>
              <a:ext cx="4515160" cy="273983"/>
            </a:xfrm>
            <a:custGeom>
              <a:rect b="b" l="l" r="r" t="t"/>
              <a:pathLst>
                <a:path extrusionOk="0" h="273983" w="4515160">
                  <a:moveTo>
                    <a:pt x="0" y="0"/>
                  </a:moveTo>
                  <a:lnTo>
                    <a:pt x="4515160" y="0"/>
                  </a:lnTo>
                  <a:lnTo>
                    <a:pt x="4515160" y="273983"/>
                  </a:lnTo>
                  <a:lnTo>
                    <a:pt x="0" y="273983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423" name="Google Shape;423;g2d9b359f077_1_355"/>
            <p:cNvSpPr txBox="1"/>
            <p:nvPr/>
          </p:nvSpPr>
          <p:spPr>
            <a:xfrm>
              <a:off x="0" y="-38100"/>
              <a:ext cx="451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4" name="Google Shape;424;g2d9b359f077_1_355"/>
          <p:cNvSpPr/>
          <p:nvPr/>
        </p:nvSpPr>
        <p:spPr>
          <a:xfrm>
            <a:off x="1144225" y="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25" name="Google Shape;425;g2d9b359f077_1_3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625" y="0"/>
            <a:ext cx="1144500" cy="11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0" name="Google Shape;430;g2d9b359f077_1_380"/>
          <p:cNvCxnSpPr/>
          <p:nvPr/>
        </p:nvCxnSpPr>
        <p:spPr>
          <a:xfrm>
            <a:off x="1144176" y="9350562"/>
            <a:ext cx="16114800" cy="0"/>
          </a:xfrm>
          <a:prstGeom prst="straightConnector1">
            <a:avLst/>
          </a:prstGeom>
          <a:noFill/>
          <a:ln cap="flat" cmpd="sng" w="104775">
            <a:solidFill>
              <a:srgbClr val="CF9F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1" name="Google Shape;431;g2d9b359f077_1_380"/>
          <p:cNvSpPr txBox="1"/>
          <p:nvPr/>
        </p:nvSpPr>
        <p:spPr>
          <a:xfrm>
            <a:off x="4226550" y="1683400"/>
            <a:ext cx="10979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  <a:t>Як вибирати предметні архіви?</a:t>
            </a:r>
            <a:endParaRPr sz="50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432" name="Google Shape;432;g2d9b359f077_1_380"/>
          <p:cNvSpPr txBox="1"/>
          <p:nvPr/>
        </p:nvSpPr>
        <p:spPr>
          <a:xfrm>
            <a:off x="1833925" y="3881700"/>
            <a:ext cx="69132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●"/>
            </a:pP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Ліцензування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●"/>
            </a:pP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Умови публікації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●"/>
            </a:pP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Наявність плати за публікацію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●"/>
            </a:pP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Режими доступу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●"/>
            </a:pP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Відкриті метадані 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●"/>
            </a:pP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Умови використання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●"/>
            </a:pPr>
            <a:r>
              <a:rPr lang="en-US" sz="36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Безпека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pic>
        <p:nvPicPr>
          <p:cNvPr id="433" name="Google Shape;433;g2d9b359f077_1_3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5350" y="2637700"/>
            <a:ext cx="9047501" cy="6551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4" name="Google Shape;434;g2d9b359f077_1_380"/>
          <p:cNvGrpSpPr/>
          <p:nvPr/>
        </p:nvGrpSpPr>
        <p:grpSpPr>
          <a:xfrm>
            <a:off x="2288725" y="-144649"/>
            <a:ext cx="15999514" cy="1184917"/>
            <a:chOff x="0" y="-38100"/>
            <a:chExt cx="4515300" cy="312083"/>
          </a:xfrm>
        </p:grpSpPr>
        <p:sp>
          <p:nvSpPr>
            <p:cNvPr id="435" name="Google Shape;435;g2d9b359f077_1_380"/>
            <p:cNvSpPr/>
            <p:nvPr/>
          </p:nvSpPr>
          <p:spPr>
            <a:xfrm>
              <a:off x="0" y="0"/>
              <a:ext cx="4515160" cy="273983"/>
            </a:xfrm>
            <a:custGeom>
              <a:rect b="b" l="l" r="r" t="t"/>
              <a:pathLst>
                <a:path extrusionOk="0" h="273983" w="4515160">
                  <a:moveTo>
                    <a:pt x="0" y="0"/>
                  </a:moveTo>
                  <a:lnTo>
                    <a:pt x="4515160" y="0"/>
                  </a:lnTo>
                  <a:lnTo>
                    <a:pt x="4515160" y="273983"/>
                  </a:lnTo>
                  <a:lnTo>
                    <a:pt x="0" y="273983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436" name="Google Shape;436;g2d9b359f077_1_380"/>
            <p:cNvSpPr txBox="1"/>
            <p:nvPr/>
          </p:nvSpPr>
          <p:spPr>
            <a:xfrm>
              <a:off x="0" y="-38100"/>
              <a:ext cx="451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7" name="Google Shape;437;g2d9b359f077_1_380"/>
          <p:cNvSpPr/>
          <p:nvPr/>
        </p:nvSpPr>
        <p:spPr>
          <a:xfrm>
            <a:off x="1144225" y="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38" name="Google Shape;438;g2d9b359f077_1_3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625" y="0"/>
            <a:ext cx="1144500" cy="11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3" name="Google Shape;443;g2d9b359f077_1_326"/>
          <p:cNvCxnSpPr/>
          <p:nvPr/>
        </p:nvCxnSpPr>
        <p:spPr>
          <a:xfrm>
            <a:off x="1144176" y="9350562"/>
            <a:ext cx="16114800" cy="0"/>
          </a:xfrm>
          <a:prstGeom prst="straightConnector1">
            <a:avLst/>
          </a:prstGeom>
          <a:noFill/>
          <a:ln cap="flat" cmpd="sng" w="104775">
            <a:solidFill>
              <a:srgbClr val="CF9F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4" name="Google Shape;444;g2d9b359f077_1_326"/>
          <p:cNvSpPr txBox="1"/>
          <p:nvPr/>
        </p:nvSpPr>
        <p:spPr>
          <a:xfrm>
            <a:off x="4679850" y="1503475"/>
            <a:ext cx="10072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  <a:t>Мультидисциплінарні репозитарії </a:t>
            </a:r>
            <a:endParaRPr b="1" sz="50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pic>
        <p:nvPicPr>
          <p:cNvPr id="445" name="Google Shape;445;g2d9b359f077_1_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3705" y="4288166"/>
            <a:ext cx="4546883" cy="171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g2d9b359f077_1_3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50397" y="4230324"/>
            <a:ext cx="5052228" cy="1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g2d9b359f077_1_326"/>
          <p:cNvSpPr txBox="1"/>
          <p:nvPr/>
        </p:nvSpPr>
        <p:spPr>
          <a:xfrm>
            <a:off x="7774100" y="6795588"/>
            <a:ext cx="3206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0563C1"/>
                </a:solidFill>
                <a:latin typeface="Arsenal"/>
                <a:ea typeface="Arsenal"/>
                <a:cs typeface="Arsenal"/>
                <a:sym typeface="Arsen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https://osf.io/</a:t>
            </a:r>
            <a:endParaRPr sz="2000"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448" name="Google Shape;448;g2d9b359f077_1_326"/>
          <p:cNvSpPr txBox="1"/>
          <p:nvPr/>
        </p:nvSpPr>
        <p:spPr>
          <a:xfrm>
            <a:off x="13426350" y="6795600"/>
            <a:ext cx="3719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0563C1"/>
                </a:solidFill>
                <a:latin typeface="Arsenal"/>
                <a:ea typeface="Arsenal"/>
                <a:cs typeface="Arsenal"/>
                <a:sym typeface="Arsen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https://figshare.com/</a:t>
            </a:r>
            <a:endParaRPr sz="2000"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senal"/>
              <a:ea typeface="Arsenal"/>
              <a:cs typeface="Arsenal"/>
              <a:sym typeface="Arsenal"/>
            </a:endParaRPr>
          </a:p>
        </p:txBody>
      </p:sp>
      <p:grpSp>
        <p:nvGrpSpPr>
          <p:cNvPr id="449" name="Google Shape;449;g2d9b359f077_1_326"/>
          <p:cNvGrpSpPr/>
          <p:nvPr/>
        </p:nvGrpSpPr>
        <p:grpSpPr>
          <a:xfrm>
            <a:off x="2288725" y="-144649"/>
            <a:ext cx="15999514" cy="1184917"/>
            <a:chOff x="0" y="-38100"/>
            <a:chExt cx="4515300" cy="312083"/>
          </a:xfrm>
        </p:grpSpPr>
        <p:sp>
          <p:nvSpPr>
            <p:cNvPr id="450" name="Google Shape;450;g2d9b359f077_1_326"/>
            <p:cNvSpPr/>
            <p:nvPr/>
          </p:nvSpPr>
          <p:spPr>
            <a:xfrm>
              <a:off x="0" y="0"/>
              <a:ext cx="4515160" cy="273983"/>
            </a:xfrm>
            <a:custGeom>
              <a:rect b="b" l="l" r="r" t="t"/>
              <a:pathLst>
                <a:path extrusionOk="0" h="273983" w="4515160">
                  <a:moveTo>
                    <a:pt x="0" y="0"/>
                  </a:moveTo>
                  <a:lnTo>
                    <a:pt x="4515160" y="0"/>
                  </a:lnTo>
                  <a:lnTo>
                    <a:pt x="4515160" y="273983"/>
                  </a:lnTo>
                  <a:lnTo>
                    <a:pt x="0" y="273983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451" name="Google Shape;451;g2d9b359f077_1_326"/>
            <p:cNvSpPr txBox="1"/>
            <p:nvPr/>
          </p:nvSpPr>
          <p:spPr>
            <a:xfrm>
              <a:off x="0" y="-38100"/>
              <a:ext cx="451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g2d9b359f077_1_326"/>
          <p:cNvSpPr/>
          <p:nvPr/>
        </p:nvSpPr>
        <p:spPr>
          <a:xfrm>
            <a:off x="1144225" y="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53" name="Google Shape;453;g2d9b359f077_1_3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0625" y="0"/>
            <a:ext cx="1144500" cy="11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g2d9b359f077_1_326"/>
          <p:cNvSpPr txBox="1"/>
          <p:nvPr/>
        </p:nvSpPr>
        <p:spPr>
          <a:xfrm>
            <a:off x="1275125" y="6795600"/>
            <a:ext cx="3404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0563C1"/>
                </a:solidFill>
                <a:latin typeface="Arsenal"/>
                <a:ea typeface="Arsenal"/>
                <a:cs typeface="Arsenal"/>
                <a:sym typeface="Arsen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https://data.mendeley.com/</a:t>
            </a:r>
            <a:endParaRPr sz="2000">
              <a:solidFill>
                <a:srgbClr val="0563C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563C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pic>
        <p:nvPicPr>
          <p:cNvPr id="455" name="Google Shape;455;g2d9b359f077_1_3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6242" y="4506475"/>
            <a:ext cx="5758983" cy="13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0" name="Google Shape;460;g2dd221c807b_0_27"/>
          <p:cNvCxnSpPr/>
          <p:nvPr/>
        </p:nvCxnSpPr>
        <p:spPr>
          <a:xfrm>
            <a:off x="1144176" y="9350562"/>
            <a:ext cx="16114800" cy="0"/>
          </a:xfrm>
          <a:prstGeom prst="straightConnector1">
            <a:avLst/>
          </a:prstGeom>
          <a:noFill/>
          <a:ln cap="flat" cmpd="sng" w="104775">
            <a:solidFill>
              <a:srgbClr val="CF9F2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61" name="Google Shape;461;g2dd221c807b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012" y="3429000"/>
            <a:ext cx="5679826" cy="2271376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g2dd221c807b_0_27"/>
          <p:cNvSpPr txBox="1"/>
          <p:nvPr/>
        </p:nvSpPr>
        <p:spPr>
          <a:xfrm>
            <a:off x="1434125" y="6795588"/>
            <a:ext cx="3621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0563C1"/>
                </a:solidFill>
                <a:latin typeface="Arsenal"/>
                <a:ea typeface="Arsenal"/>
                <a:cs typeface="Arsenal"/>
                <a:sym typeface="Arsen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https://zenodo.org/</a:t>
            </a:r>
            <a:endParaRPr sz="2000"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senal"/>
              <a:ea typeface="Arsenal"/>
              <a:cs typeface="Arsenal"/>
              <a:sym typeface="Arsenal"/>
            </a:endParaRPr>
          </a:p>
        </p:txBody>
      </p:sp>
      <p:grpSp>
        <p:nvGrpSpPr>
          <p:cNvPr id="463" name="Google Shape;463;g2dd221c807b_0_27"/>
          <p:cNvGrpSpPr/>
          <p:nvPr/>
        </p:nvGrpSpPr>
        <p:grpSpPr>
          <a:xfrm>
            <a:off x="2288725" y="-144649"/>
            <a:ext cx="15999514" cy="1184917"/>
            <a:chOff x="0" y="-38100"/>
            <a:chExt cx="4515300" cy="312083"/>
          </a:xfrm>
        </p:grpSpPr>
        <p:sp>
          <p:nvSpPr>
            <p:cNvPr id="464" name="Google Shape;464;g2dd221c807b_0_27"/>
            <p:cNvSpPr/>
            <p:nvPr/>
          </p:nvSpPr>
          <p:spPr>
            <a:xfrm>
              <a:off x="0" y="0"/>
              <a:ext cx="4515160" cy="273983"/>
            </a:xfrm>
            <a:custGeom>
              <a:rect b="b" l="l" r="r" t="t"/>
              <a:pathLst>
                <a:path extrusionOk="0" h="273983" w="4515160">
                  <a:moveTo>
                    <a:pt x="0" y="0"/>
                  </a:moveTo>
                  <a:lnTo>
                    <a:pt x="4515160" y="0"/>
                  </a:lnTo>
                  <a:lnTo>
                    <a:pt x="4515160" y="273983"/>
                  </a:lnTo>
                  <a:lnTo>
                    <a:pt x="0" y="273983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465" name="Google Shape;465;g2dd221c807b_0_27"/>
            <p:cNvSpPr txBox="1"/>
            <p:nvPr/>
          </p:nvSpPr>
          <p:spPr>
            <a:xfrm>
              <a:off x="0" y="-38100"/>
              <a:ext cx="451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g2dd221c807b_0_27"/>
          <p:cNvSpPr/>
          <p:nvPr/>
        </p:nvSpPr>
        <p:spPr>
          <a:xfrm>
            <a:off x="1144225" y="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67" name="Google Shape;467;g2dd221c807b_0_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625" y="0"/>
            <a:ext cx="1144500" cy="11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g2dd221c807b_0_27"/>
          <p:cNvSpPr txBox="1"/>
          <p:nvPr/>
        </p:nvSpPr>
        <p:spPr>
          <a:xfrm>
            <a:off x="1434125" y="7596000"/>
            <a:ext cx="3920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0563C1"/>
                </a:solidFill>
                <a:latin typeface="Arsenal"/>
                <a:ea typeface="Arsenal"/>
                <a:cs typeface="Arsenal"/>
                <a:sym typeface="Arsen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https://sandbox.zenodo.org/</a:t>
            </a:r>
            <a:endParaRPr sz="2000">
              <a:solidFill>
                <a:srgbClr val="0563C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563C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pic>
        <p:nvPicPr>
          <p:cNvPr id="469" name="Google Shape;469;g2dd221c807b_0_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49200" y="2683825"/>
            <a:ext cx="11046275" cy="596975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g2dd221c807b_0_27"/>
          <p:cNvSpPr txBox="1"/>
          <p:nvPr/>
        </p:nvSpPr>
        <p:spPr>
          <a:xfrm>
            <a:off x="9848938" y="1559125"/>
            <a:ext cx="4846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Communities </a:t>
            </a:r>
            <a:endParaRPr sz="5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g33c3834be2f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125" y="63700"/>
            <a:ext cx="12452275" cy="63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g33c3834be2f_1_0"/>
          <p:cNvSpPr txBox="1"/>
          <p:nvPr/>
        </p:nvSpPr>
        <p:spPr>
          <a:xfrm>
            <a:off x="1379125" y="8912425"/>
            <a:ext cx="13238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Документи та нормативні акти з відкритої науки англійської: </a:t>
            </a:r>
            <a:r>
              <a:rPr lang="en-US" sz="2000" u="sng">
                <a:solidFill>
                  <a:schemeClr val="hlink"/>
                </a:solidFill>
                <a:latin typeface="Arsenal"/>
                <a:ea typeface="Arsenal"/>
                <a:cs typeface="Arsenal"/>
                <a:sym typeface="Arsenal"/>
                <a:hlinkClick r:id="rId4"/>
              </a:rPr>
              <a:t>https://library.knu.ua/en/open-science/international-and-ukranian-dokuments</a:t>
            </a:r>
            <a:endParaRPr sz="2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477" name="Google Shape;477;g33c3834be2f_1_0"/>
          <p:cNvSpPr txBox="1"/>
          <p:nvPr/>
        </p:nvSpPr>
        <p:spPr>
          <a:xfrm>
            <a:off x="1379125" y="8112025"/>
            <a:ext cx="12637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Практичні посібники з управління даними українською: </a:t>
            </a:r>
            <a:endParaRPr b="1" sz="2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latin typeface="Arsenal"/>
                <a:ea typeface="Arsenal"/>
                <a:cs typeface="Arsenal"/>
                <a:sym typeface="Arsenal"/>
                <a:hlinkClick r:id="rId5"/>
              </a:rPr>
              <a:t>https://library.knu.ua/vidkryta-nauka/praktychni-posibnyky</a:t>
            </a:r>
            <a:endParaRPr sz="2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pic>
        <p:nvPicPr>
          <p:cNvPr id="478" name="Google Shape;478;g33c3834be2f_1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86950" y="1530800"/>
            <a:ext cx="9701049" cy="59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d9b359f077_1_396"/>
          <p:cNvSpPr txBox="1"/>
          <p:nvPr/>
        </p:nvSpPr>
        <p:spPr>
          <a:xfrm>
            <a:off x="1665024" y="1970575"/>
            <a:ext cx="12778800" cy="59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-US" sz="3600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  <a:t>Служба інформаційного моніторингу та підтримки науково-видавничої діяльності</a:t>
            </a:r>
            <a:endParaRPr b="1" sz="36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3600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  <a:t>Наукова бібліотека імені М. Максимовича</a:t>
            </a:r>
            <a:endParaRPr sz="36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36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3600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  <a:t>Володимирська, 58, к. 42</a:t>
            </a:r>
            <a:endParaRPr sz="36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  <a:t>                                                                  </a:t>
            </a:r>
            <a:endParaRPr sz="36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-US" sz="3600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  <a:t>Тел. (044)239-33-30</a:t>
            </a:r>
            <a:endParaRPr b="1" sz="36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sz="36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sz="36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sz="36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0"/>
              <a:buFont typeface="Arial"/>
              <a:buNone/>
            </a:pPr>
            <a:r>
              <a:t/>
            </a:r>
            <a:endParaRPr b="1" sz="36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484" name="Google Shape;484;g2d9b359f077_1_396"/>
          <p:cNvSpPr/>
          <p:nvPr/>
        </p:nvSpPr>
        <p:spPr>
          <a:xfrm>
            <a:off x="2952450" y="34185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485" name="Google Shape;485;g2d9b359f077_1_396"/>
          <p:cNvCxnSpPr/>
          <p:nvPr/>
        </p:nvCxnSpPr>
        <p:spPr>
          <a:xfrm>
            <a:off x="1028700" y="9258300"/>
            <a:ext cx="16230600" cy="0"/>
          </a:xfrm>
          <a:prstGeom prst="straightConnector1">
            <a:avLst/>
          </a:prstGeom>
          <a:noFill/>
          <a:ln cap="flat" cmpd="sng" w="133350">
            <a:solidFill>
              <a:srgbClr val="CF9F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6" name="Google Shape;486;g2d9b359f077_1_396"/>
          <p:cNvSpPr txBox="1"/>
          <p:nvPr/>
        </p:nvSpPr>
        <p:spPr>
          <a:xfrm>
            <a:off x="1665025" y="5875425"/>
            <a:ext cx="6788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  <a:t>sim.library@knu.ua</a:t>
            </a:r>
            <a:endParaRPr sz="36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pic>
        <p:nvPicPr>
          <p:cNvPr id="487" name="Google Shape;487;g2d9b359f077_1_3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5025" y="341850"/>
            <a:ext cx="1144500" cy="11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3ced9de214_0_4"/>
          <p:cNvSpPr/>
          <p:nvPr/>
        </p:nvSpPr>
        <p:spPr>
          <a:xfrm>
            <a:off x="1144225" y="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93" name="Google Shape;493;g33ced9de214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625" y="0"/>
            <a:ext cx="1144500" cy="1144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4" name="Google Shape;494;g33ced9de214_0_4"/>
          <p:cNvGrpSpPr/>
          <p:nvPr/>
        </p:nvGrpSpPr>
        <p:grpSpPr>
          <a:xfrm>
            <a:off x="8262111" y="147800"/>
            <a:ext cx="10027687" cy="10514772"/>
            <a:chOff x="-3032575" y="-29351"/>
            <a:chExt cx="7548696" cy="314570"/>
          </a:xfrm>
        </p:grpSpPr>
        <p:sp>
          <p:nvSpPr>
            <p:cNvPr id="495" name="Google Shape;495;g33ced9de214_0_4"/>
            <p:cNvSpPr/>
            <p:nvPr/>
          </p:nvSpPr>
          <p:spPr>
            <a:xfrm>
              <a:off x="-179646" y="-29351"/>
              <a:ext cx="4695766" cy="303436"/>
            </a:xfrm>
            <a:custGeom>
              <a:rect b="b" l="l" r="r" t="t"/>
              <a:pathLst>
                <a:path extrusionOk="0" h="273983" w="4515160">
                  <a:moveTo>
                    <a:pt x="0" y="0"/>
                  </a:moveTo>
                  <a:lnTo>
                    <a:pt x="4515160" y="0"/>
                  </a:lnTo>
                  <a:lnTo>
                    <a:pt x="4515160" y="273983"/>
                  </a:lnTo>
                  <a:lnTo>
                    <a:pt x="0" y="273983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496" name="Google Shape;496;g33ced9de214_0_4"/>
            <p:cNvSpPr txBox="1"/>
            <p:nvPr/>
          </p:nvSpPr>
          <p:spPr>
            <a:xfrm>
              <a:off x="-3032575" y="-26781"/>
              <a:ext cx="451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7" name="Google Shape;497;g33ced9de214_0_4"/>
          <p:cNvSpPr txBox="1"/>
          <p:nvPr/>
        </p:nvSpPr>
        <p:spPr>
          <a:xfrm>
            <a:off x="15607875" y="1962975"/>
            <a:ext cx="2340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</a:t>
            </a:r>
            <a:r>
              <a:rPr lang="en-US" sz="5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&amp;</a:t>
            </a:r>
            <a:r>
              <a:rPr b="1" lang="en-US" sz="5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endParaRPr b="1" sz="5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8" name="Google Shape;498;g33ced9de214_0_4"/>
          <p:cNvSpPr txBox="1"/>
          <p:nvPr/>
        </p:nvSpPr>
        <p:spPr>
          <a:xfrm>
            <a:off x="1758850" y="2143125"/>
            <a:ext cx="9799200" cy="6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Arsenal"/>
              <a:buChar char="●"/>
            </a:pPr>
            <a:r>
              <a:rPr lang="en-US" sz="2500">
                <a:solidFill>
                  <a:srgbClr val="434343"/>
                </a:solidFill>
                <a:latin typeface="Arsenal"/>
                <a:ea typeface="Arsenal"/>
                <a:cs typeface="Arsenal"/>
                <a:sym typeface="Arsenal"/>
              </a:rPr>
              <a:t>Як привʼязувати дані (напр., в Mendeley Data) до статей?</a:t>
            </a:r>
            <a:endParaRPr sz="2500">
              <a:solidFill>
                <a:srgbClr val="434343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434343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Arsenal"/>
              <a:buChar char="●"/>
            </a:pPr>
            <a:r>
              <a:rPr lang="en-US" sz="2500">
                <a:solidFill>
                  <a:srgbClr val="434343"/>
                </a:solidFill>
                <a:latin typeface="Arsenal"/>
                <a:ea typeface="Arsenal"/>
                <a:cs typeface="Arsenal"/>
                <a:sym typeface="Arsenal"/>
              </a:rPr>
              <a:t>Я збираюсь використовувати дані, отримані шляхом опитування експертів. Чи маю я їх публікувати? Що для цього </a:t>
            </a:r>
            <a:r>
              <a:rPr lang="en-US" sz="2500">
                <a:solidFill>
                  <a:srgbClr val="434343"/>
                </a:solidFill>
                <a:latin typeface="Arsenal"/>
                <a:ea typeface="Arsenal"/>
                <a:cs typeface="Arsenal"/>
                <a:sym typeface="Arsenal"/>
              </a:rPr>
              <a:t>потрібно</a:t>
            </a:r>
            <a:r>
              <a:rPr lang="en-US" sz="2500">
                <a:solidFill>
                  <a:srgbClr val="434343"/>
                </a:solidFill>
                <a:latin typeface="Arsenal"/>
                <a:ea typeface="Arsenal"/>
                <a:cs typeface="Arsenal"/>
                <a:sym typeface="Arsenal"/>
              </a:rPr>
              <a:t>? Як </a:t>
            </a:r>
            <a:r>
              <a:rPr lang="en-US" sz="2500">
                <a:solidFill>
                  <a:srgbClr val="434343"/>
                </a:solidFill>
                <a:latin typeface="Arsenal"/>
                <a:ea typeface="Arsenal"/>
                <a:cs typeface="Arsenal"/>
                <a:sym typeface="Arsenal"/>
              </a:rPr>
              <a:t>сформулювати </a:t>
            </a:r>
            <a:r>
              <a:rPr lang="en-US" sz="2500">
                <a:solidFill>
                  <a:srgbClr val="434343"/>
                </a:solidFill>
                <a:latin typeface="Arsenal"/>
                <a:ea typeface="Arsenal"/>
                <a:cs typeface="Arsenal"/>
                <a:sym typeface="Arsenal"/>
              </a:rPr>
              <a:t>дозвіл від експертів і компанії, де вони працюють.</a:t>
            </a:r>
            <a:endParaRPr sz="2500">
              <a:solidFill>
                <a:srgbClr val="434343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434343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Arsenal"/>
              <a:buChar char="●"/>
            </a:pPr>
            <a:r>
              <a:rPr lang="en-US" sz="2500">
                <a:solidFill>
                  <a:srgbClr val="434343"/>
                </a:solidFill>
                <a:latin typeface="Arsenal"/>
                <a:ea typeface="Arsenal"/>
                <a:cs typeface="Arsenal"/>
                <a:sym typeface="Arsenal"/>
              </a:rPr>
              <a:t>Якщо оновити інформацію в одній базі даних за певним набором, чи відбудеться автоматичне оновлення (без дубляжу) в інших базах наукових публікацій?</a:t>
            </a:r>
            <a:endParaRPr sz="2500">
              <a:solidFill>
                <a:srgbClr val="434343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434343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Arsenal"/>
              <a:buChar char="●"/>
            </a:pPr>
            <a:r>
              <a:rPr lang="en-US" sz="2500">
                <a:solidFill>
                  <a:srgbClr val="434343"/>
                </a:solidFill>
                <a:latin typeface="Arsenal"/>
                <a:ea typeface="Arsenal"/>
                <a:cs typeface="Arsenal"/>
                <a:sym typeface="Arsenal"/>
              </a:rPr>
              <a:t>Яким чином можна </a:t>
            </a:r>
            <a:r>
              <a:rPr lang="en-US" sz="2500">
                <a:solidFill>
                  <a:srgbClr val="434343"/>
                </a:solidFill>
                <a:latin typeface="Arsenal"/>
                <a:ea typeface="Arsenal"/>
                <a:cs typeface="Arsenal"/>
                <a:sym typeface="Arsenal"/>
              </a:rPr>
              <a:t>присвоїти</a:t>
            </a:r>
            <a:r>
              <a:rPr lang="en-US" sz="2500">
                <a:solidFill>
                  <a:srgbClr val="434343"/>
                </a:solidFill>
                <a:latin typeface="Arsenal"/>
                <a:ea typeface="Arsenal"/>
                <a:cs typeface="Arsenal"/>
                <a:sym typeface="Arsenal"/>
              </a:rPr>
              <a:t> DOI не статтям у наукових журналах? І чи це взагалі можливо?</a:t>
            </a:r>
            <a:endParaRPr sz="2500">
              <a:solidFill>
                <a:srgbClr val="434343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434343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Arsenal"/>
              <a:buChar char="●"/>
            </a:pPr>
            <a:r>
              <a:rPr lang="en-US" sz="2500">
                <a:solidFill>
                  <a:srgbClr val="434343"/>
                </a:solidFill>
                <a:latin typeface="Arsenal"/>
                <a:ea typeface="Arsenal"/>
                <a:cs typeface="Arsenal"/>
                <a:sym typeface="Arsenal"/>
              </a:rPr>
              <a:t>Яка роль бібліотек ЗВО в забезпеченні принципів FAIR?</a:t>
            </a:r>
            <a:endParaRPr sz="2500">
              <a:solidFill>
                <a:srgbClr val="434343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434343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Arsenal"/>
              <a:buChar char="●"/>
            </a:pPr>
            <a:r>
              <a:rPr lang="en-US" sz="2500">
                <a:solidFill>
                  <a:srgbClr val="434343"/>
                </a:solidFill>
                <a:latin typeface="Arsenal"/>
                <a:ea typeface="Arsenal"/>
                <a:cs typeface="Arsenal"/>
                <a:sym typeface="Arsenal"/>
              </a:rPr>
              <a:t>Як відрізняються вимоги до FAIR-даних у різних наукових галузях?</a:t>
            </a:r>
            <a:endParaRPr sz="2500">
              <a:solidFill>
                <a:srgbClr val="434343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g33ced9de214_0_0"/>
          <p:cNvGrpSpPr/>
          <p:nvPr/>
        </p:nvGrpSpPr>
        <p:grpSpPr>
          <a:xfrm>
            <a:off x="2288725" y="-144649"/>
            <a:ext cx="15999514" cy="1184917"/>
            <a:chOff x="0" y="-38100"/>
            <a:chExt cx="4515300" cy="312083"/>
          </a:xfrm>
        </p:grpSpPr>
        <p:sp>
          <p:nvSpPr>
            <p:cNvPr id="504" name="Google Shape;504;g33ced9de214_0_0"/>
            <p:cNvSpPr/>
            <p:nvPr/>
          </p:nvSpPr>
          <p:spPr>
            <a:xfrm>
              <a:off x="0" y="0"/>
              <a:ext cx="4515160" cy="273983"/>
            </a:xfrm>
            <a:custGeom>
              <a:rect b="b" l="l" r="r" t="t"/>
              <a:pathLst>
                <a:path extrusionOk="0" h="273983" w="4515160">
                  <a:moveTo>
                    <a:pt x="0" y="0"/>
                  </a:moveTo>
                  <a:lnTo>
                    <a:pt x="4515160" y="0"/>
                  </a:lnTo>
                  <a:lnTo>
                    <a:pt x="4515160" y="273983"/>
                  </a:lnTo>
                  <a:lnTo>
                    <a:pt x="0" y="273983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505" name="Google Shape;505;g33ced9de214_0_0"/>
            <p:cNvSpPr txBox="1"/>
            <p:nvPr/>
          </p:nvSpPr>
          <p:spPr>
            <a:xfrm>
              <a:off x="0" y="-38100"/>
              <a:ext cx="451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6" name="Google Shape;506;g33ced9de214_0_0"/>
          <p:cNvSpPr/>
          <p:nvPr/>
        </p:nvSpPr>
        <p:spPr>
          <a:xfrm>
            <a:off x="1144225" y="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507" name="Google Shape;507;g33ced9de21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625" y="0"/>
            <a:ext cx="1144500" cy="11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g33ced9de214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950" y="2150050"/>
            <a:ext cx="8255275" cy="73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g33ced9de214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21425" y="2150050"/>
            <a:ext cx="8730450" cy="7671126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g33ced9de214_0_0"/>
          <p:cNvSpPr txBox="1"/>
          <p:nvPr/>
        </p:nvSpPr>
        <p:spPr>
          <a:xfrm>
            <a:off x="6135300" y="1118013"/>
            <a:ext cx="601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CF9F22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Zenodo</a:t>
            </a:r>
            <a:endParaRPr b="1" sz="50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Google Shape;114;g2d9b359f077_1_638"/>
          <p:cNvCxnSpPr/>
          <p:nvPr/>
        </p:nvCxnSpPr>
        <p:spPr>
          <a:xfrm>
            <a:off x="1144501" y="9205912"/>
            <a:ext cx="16114800" cy="0"/>
          </a:xfrm>
          <a:prstGeom prst="straightConnector1">
            <a:avLst/>
          </a:prstGeom>
          <a:noFill/>
          <a:ln cap="flat" cmpd="sng" w="104775">
            <a:solidFill>
              <a:srgbClr val="CF9F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" name="Google Shape;115;g2d9b359f077_1_638"/>
          <p:cNvSpPr txBox="1"/>
          <p:nvPr/>
        </p:nvSpPr>
        <p:spPr>
          <a:xfrm>
            <a:off x="1532404" y="1456212"/>
            <a:ext cx="15223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lang="en-US" sz="5000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  <a:t>Поширені види даних</a:t>
            </a:r>
            <a:endParaRPr sz="5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116" name="Google Shape;116;g2d9b359f077_1_638"/>
          <p:cNvSpPr txBox="1"/>
          <p:nvPr/>
        </p:nvSpPr>
        <p:spPr>
          <a:xfrm>
            <a:off x="1532400" y="2425850"/>
            <a:ext cx="61359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Кількісні дані :</a:t>
            </a:r>
            <a:endParaRPr b="1"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●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Електронні таблиці 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●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Лабораторні зошити 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●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Відповіді на тести 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●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Моделі, алгоритми, скрипти 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●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Вміст програм 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●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Методології та робочі процеси 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117" name="Google Shape;117;g2d9b359f077_1_638"/>
          <p:cNvSpPr txBox="1"/>
          <p:nvPr/>
        </p:nvSpPr>
        <p:spPr>
          <a:xfrm>
            <a:off x="10434950" y="2425850"/>
            <a:ext cx="7853700" cy="6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Якісні дані :</a:t>
            </a:r>
            <a:endParaRPr b="1"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●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Текстові документи 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●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Польові зошити, щоденники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●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Анкети 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●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Стенограми, кодові книги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●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Аудіокасети, відеокасети 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●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Фотографії, фільми 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●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Слайди, артефакти, зразки, екземпляри, проби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●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Методології та робочі процеси 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●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Стандартні операційні процедури та протоколи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grpSp>
        <p:nvGrpSpPr>
          <p:cNvPr id="118" name="Google Shape;118;g2d9b359f077_1_638"/>
          <p:cNvGrpSpPr/>
          <p:nvPr/>
        </p:nvGrpSpPr>
        <p:grpSpPr>
          <a:xfrm>
            <a:off x="2288725" y="-144649"/>
            <a:ext cx="15999514" cy="1184917"/>
            <a:chOff x="0" y="-38100"/>
            <a:chExt cx="4515300" cy="312083"/>
          </a:xfrm>
        </p:grpSpPr>
        <p:sp>
          <p:nvSpPr>
            <p:cNvPr id="119" name="Google Shape;119;g2d9b359f077_1_638"/>
            <p:cNvSpPr/>
            <p:nvPr/>
          </p:nvSpPr>
          <p:spPr>
            <a:xfrm>
              <a:off x="0" y="0"/>
              <a:ext cx="4515160" cy="273983"/>
            </a:xfrm>
            <a:custGeom>
              <a:rect b="b" l="l" r="r" t="t"/>
              <a:pathLst>
                <a:path extrusionOk="0" h="273983" w="4515160">
                  <a:moveTo>
                    <a:pt x="0" y="0"/>
                  </a:moveTo>
                  <a:lnTo>
                    <a:pt x="4515160" y="0"/>
                  </a:lnTo>
                  <a:lnTo>
                    <a:pt x="4515160" y="273983"/>
                  </a:lnTo>
                  <a:lnTo>
                    <a:pt x="0" y="273983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120" name="Google Shape;120;g2d9b359f077_1_638"/>
            <p:cNvSpPr txBox="1"/>
            <p:nvPr/>
          </p:nvSpPr>
          <p:spPr>
            <a:xfrm>
              <a:off x="0" y="-38100"/>
              <a:ext cx="451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g2d9b359f077_1_638"/>
          <p:cNvSpPr/>
          <p:nvPr/>
        </p:nvSpPr>
        <p:spPr>
          <a:xfrm>
            <a:off x="1144225" y="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22" name="Google Shape;122;g2d9b359f077_1_6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625" y="0"/>
            <a:ext cx="1144500" cy="11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g2dd31a8ab66_0_11"/>
          <p:cNvGrpSpPr/>
          <p:nvPr/>
        </p:nvGrpSpPr>
        <p:grpSpPr>
          <a:xfrm>
            <a:off x="2288725" y="-144649"/>
            <a:ext cx="15999514" cy="1184917"/>
            <a:chOff x="0" y="-38100"/>
            <a:chExt cx="4515300" cy="312083"/>
          </a:xfrm>
        </p:grpSpPr>
        <p:sp>
          <p:nvSpPr>
            <p:cNvPr id="516" name="Google Shape;516;g2dd31a8ab66_0_11"/>
            <p:cNvSpPr/>
            <p:nvPr/>
          </p:nvSpPr>
          <p:spPr>
            <a:xfrm>
              <a:off x="0" y="0"/>
              <a:ext cx="4515160" cy="273983"/>
            </a:xfrm>
            <a:custGeom>
              <a:rect b="b" l="l" r="r" t="t"/>
              <a:pathLst>
                <a:path extrusionOk="0" h="273983" w="4515160">
                  <a:moveTo>
                    <a:pt x="0" y="0"/>
                  </a:moveTo>
                  <a:lnTo>
                    <a:pt x="4515160" y="0"/>
                  </a:lnTo>
                  <a:lnTo>
                    <a:pt x="4515160" y="273983"/>
                  </a:lnTo>
                  <a:lnTo>
                    <a:pt x="0" y="273983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517" name="Google Shape;517;g2dd31a8ab66_0_11"/>
            <p:cNvSpPr txBox="1"/>
            <p:nvPr/>
          </p:nvSpPr>
          <p:spPr>
            <a:xfrm>
              <a:off x="0" y="-38100"/>
              <a:ext cx="451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8" name="Google Shape;518;g2dd31a8ab66_0_11"/>
          <p:cNvSpPr/>
          <p:nvPr/>
        </p:nvSpPr>
        <p:spPr>
          <a:xfrm>
            <a:off x="1144225" y="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519" name="Google Shape;519;g2dd31a8ab66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625" y="0"/>
            <a:ext cx="1144500" cy="11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g2dd31a8ab66_0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94783" y="2421725"/>
            <a:ext cx="9354841" cy="714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g2dd31a8ab66_0_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825" y="2421725"/>
            <a:ext cx="8272801" cy="7142424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g2dd31a8ab66_0_11"/>
          <p:cNvSpPr txBox="1"/>
          <p:nvPr/>
        </p:nvSpPr>
        <p:spPr>
          <a:xfrm>
            <a:off x="10984850" y="1467413"/>
            <a:ext cx="601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CF9F22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eKNUTSHIR</a:t>
            </a:r>
            <a:endParaRPr b="1" sz="50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523" name="Google Shape;523;g2dd31a8ab66_0_11"/>
          <p:cNvSpPr txBox="1"/>
          <p:nvPr/>
        </p:nvSpPr>
        <p:spPr>
          <a:xfrm>
            <a:off x="1563300" y="1467413"/>
            <a:ext cx="601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CF9F22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Mendeley Data</a:t>
            </a:r>
            <a:endParaRPr b="1" sz="50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g33d755930ca_0_0"/>
          <p:cNvGrpSpPr/>
          <p:nvPr/>
        </p:nvGrpSpPr>
        <p:grpSpPr>
          <a:xfrm>
            <a:off x="2288725" y="-144649"/>
            <a:ext cx="15999514" cy="1184917"/>
            <a:chOff x="0" y="-38100"/>
            <a:chExt cx="4515300" cy="312083"/>
          </a:xfrm>
        </p:grpSpPr>
        <p:sp>
          <p:nvSpPr>
            <p:cNvPr id="529" name="Google Shape;529;g33d755930ca_0_0"/>
            <p:cNvSpPr/>
            <p:nvPr/>
          </p:nvSpPr>
          <p:spPr>
            <a:xfrm>
              <a:off x="0" y="0"/>
              <a:ext cx="4515160" cy="273983"/>
            </a:xfrm>
            <a:custGeom>
              <a:rect b="b" l="l" r="r" t="t"/>
              <a:pathLst>
                <a:path extrusionOk="0" h="273983" w="4515160">
                  <a:moveTo>
                    <a:pt x="0" y="0"/>
                  </a:moveTo>
                  <a:lnTo>
                    <a:pt x="4515160" y="0"/>
                  </a:lnTo>
                  <a:lnTo>
                    <a:pt x="4515160" y="273983"/>
                  </a:lnTo>
                  <a:lnTo>
                    <a:pt x="0" y="273983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530" name="Google Shape;530;g33d755930ca_0_0"/>
            <p:cNvSpPr txBox="1"/>
            <p:nvPr/>
          </p:nvSpPr>
          <p:spPr>
            <a:xfrm>
              <a:off x="0" y="-38100"/>
              <a:ext cx="451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1" name="Google Shape;531;g33d755930ca_0_0"/>
          <p:cNvSpPr/>
          <p:nvPr/>
        </p:nvSpPr>
        <p:spPr>
          <a:xfrm>
            <a:off x="1144225" y="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532" name="Google Shape;532;g33d755930c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625" y="0"/>
            <a:ext cx="1144500" cy="11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g33d755930ca_0_0"/>
          <p:cNvSpPr txBox="1"/>
          <p:nvPr/>
        </p:nvSpPr>
        <p:spPr>
          <a:xfrm>
            <a:off x="6135300" y="1488813"/>
            <a:ext cx="601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CF9F22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eKNUTSHIR</a:t>
            </a:r>
            <a:endParaRPr b="1" sz="50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pic>
        <p:nvPicPr>
          <p:cNvPr id="534" name="Google Shape;534;g33d755930ca_0_0"/>
          <p:cNvPicPr preferRelativeResize="0"/>
          <p:nvPr/>
        </p:nvPicPr>
        <p:blipFill rotWithShape="1">
          <a:blip r:embed="rId5">
            <a:alphaModFix/>
          </a:blip>
          <a:srcRect b="15564" l="0" r="0" t="6145"/>
          <a:stretch/>
        </p:blipFill>
        <p:spPr>
          <a:xfrm>
            <a:off x="624047" y="2443125"/>
            <a:ext cx="17324803" cy="76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d9b359f077_1_402"/>
          <p:cNvSpPr txBox="1"/>
          <p:nvPr/>
        </p:nvSpPr>
        <p:spPr>
          <a:xfrm>
            <a:off x="4279404" y="3335578"/>
            <a:ext cx="9729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0"/>
              <a:buFont typeface="Arial"/>
              <a:buNone/>
            </a:pPr>
            <a:r>
              <a:rPr b="1" lang="en-US" sz="9200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  <a:t>Дякую за увагу!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g2d9b359f077_1_402"/>
          <p:cNvSpPr/>
          <p:nvPr/>
        </p:nvSpPr>
        <p:spPr>
          <a:xfrm>
            <a:off x="15912225" y="43510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541" name="Google Shape;541;g2d9b359f077_1_402"/>
          <p:cNvCxnSpPr/>
          <p:nvPr/>
        </p:nvCxnSpPr>
        <p:spPr>
          <a:xfrm>
            <a:off x="1028700" y="9258300"/>
            <a:ext cx="16230600" cy="0"/>
          </a:xfrm>
          <a:prstGeom prst="straightConnector1">
            <a:avLst/>
          </a:prstGeom>
          <a:noFill/>
          <a:ln cap="flat" cmpd="sng" w="133350">
            <a:solidFill>
              <a:srgbClr val="CF9F2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42" name="Google Shape;542;g2d9b359f077_1_4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6925" y="574950"/>
            <a:ext cx="1144500" cy="11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Google Shape;127;g2d9b359f077_1_656"/>
          <p:cNvCxnSpPr/>
          <p:nvPr/>
        </p:nvCxnSpPr>
        <p:spPr>
          <a:xfrm>
            <a:off x="1144501" y="9205912"/>
            <a:ext cx="16114800" cy="0"/>
          </a:xfrm>
          <a:prstGeom prst="straightConnector1">
            <a:avLst/>
          </a:prstGeom>
          <a:noFill/>
          <a:ln cap="flat" cmpd="sng" w="104775">
            <a:solidFill>
              <a:srgbClr val="CF9F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g2d9b359f077_1_656"/>
          <p:cNvSpPr txBox="1"/>
          <p:nvPr/>
        </p:nvSpPr>
        <p:spPr>
          <a:xfrm>
            <a:off x="1532404" y="1434012"/>
            <a:ext cx="15223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lang="en-US" sz="5000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  <a:t>Типи даних</a:t>
            </a:r>
            <a:endParaRPr sz="5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1" sz="50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129" name="Google Shape;129;g2d9b359f077_1_656"/>
          <p:cNvSpPr txBox="1"/>
          <p:nvPr/>
        </p:nvSpPr>
        <p:spPr>
          <a:xfrm>
            <a:off x="1504050" y="2703425"/>
            <a:ext cx="6135900" cy="3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Дані, які потрапляють у статтю:</a:t>
            </a:r>
            <a:endParaRPr b="1"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senal"/>
              <a:buChar char="●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ілюструють дослідження: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коротко показують, що саме вдалося з'ясувати в дослідженні;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senal"/>
              <a:buChar char="●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обмежені за обсягом, подані </a:t>
            </a:r>
            <a:b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</a:b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у зручному вигляді для читачів.</a:t>
            </a:r>
            <a:endParaRPr b="1"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130" name="Google Shape;130;g2d9b359f077_1_656"/>
          <p:cNvSpPr txBox="1"/>
          <p:nvPr/>
        </p:nvSpPr>
        <p:spPr>
          <a:xfrm>
            <a:off x="10434950" y="2703425"/>
            <a:ext cx="74046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Дані, які публікуються окремо: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senal"/>
              <a:buChar char="●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усі зібрані цифри, записи, коди, зображення, які використовувалися для дослідження, але не опубліковані;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senal"/>
              <a:buChar char="●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часто великі й деталізовані.</a:t>
            </a:r>
            <a:endParaRPr b="1"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131" name="Google Shape;131;g2d9b359f077_1_656"/>
          <p:cNvSpPr txBox="1"/>
          <p:nvPr/>
        </p:nvSpPr>
        <p:spPr>
          <a:xfrm>
            <a:off x="10434950" y="6372250"/>
            <a:ext cx="6402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Такі дані викладають у спеціальних сховищах, щоб інші науковці могли їх переглянути або використати.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grpSp>
        <p:nvGrpSpPr>
          <p:cNvPr id="132" name="Google Shape;132;g2d9b359f077_1_656"/>
          <p:cNvGrpSpPr/>
          <p:nvPr/>
        </p:nvGrpSpPr>
        <p:grpSpPr>
          <a:xfrm>
            <a:off x="2288725" y="-144649"/>
            <a:ext cx="15999514" cy="1184917"/>
            <a:chOff x="0" y="-38100"/>
            <a:chExt cx="4515300" cy="312083"/>
          </a:xfrm>
        </p:grpSpPr>
        <p:sp>
          <p:nvSpPr>
            <p:cNvPr id="133" name="Google Shape;133;g2d9b359f077_1_656"/>
            <p:cNvSpPr/>
            <p:nvPr/>
          </p:nvSpPr>
          <p:spPr>
            <a:xfrm>
              <a:off x="0" y="0"/>
              <a:ext cx="4515160" cy="273983"/>
            </a:xfrm>
            <a:custGeom>
              <a:rect b="b" l="l" r="r" t="t"/>
              <a:pathLst>
                <a:path extrusionOk="0" h="273983" w="4515160">
                  <a:moveTo>
                    <a:pt x="0" y="0"/>
                  </a:moveTo>
                  <a:lnTo>
                    <a:pt x="4515160" y="0"/>
                  </a:lnTo>
                  <a:lnTo>
                    <a:pt x="4515160" y="273983"/>
                  </a:lnTo>
                  <a:lnTo>
                    <a:pt x="0" y="273983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134" name="Google Shape;134;g2d9b359f077_1_656"/>
            <p:cNvSpPr txBox="1"/>
            <p:nvPr/>
          </p:nvSpPr>
          <p:spPr>
            <a:xfrm>
              <a:off x="0" y="-38100"/>
              <a:ext cx="451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g2d9b359f077_1_656"/>
          <p:cNvSpPr/>
          <p:nvPr/>
        </p:nvSpPr>
        <p:spPr>
          <a:xfrm>
            <a:off x="1144225" y="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36" name="Google Shape;136;g2d9b359f077_1_6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625" y="0"/>
            <a:ext cx="1144500" cy="11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Google Shape;141;p5"/>
          <p:cNvCxnSpPr/>
          <p:nvPr/>
        </p:nvCxnSpPr>
        <p:spPr>
          <a:xfrm>
            <a:off x="1144501" y="9205912"/>
            <a:ext cx="17109000" cy="2100"/>
          </a:xfrm>
          <a:prstGeom prst="straightConnector1">
            <a:avLst/>
          </a:prstGeom>
          <a:noFill/>
          <a:ln cap="flat" cmpd="sng" w="104775">
            <a:solidFill>
              <a:srgbClr val="CF9F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" name="Google Shape;142;p5"/>
          <p:cNvSpPr txBox="1"/>
          <p:nvPr/>
        </p:nvSpPr>
        <p:spPr>
          <a:xfrm>
            <a:off x="1144501" y="1677464"/>
            <a:ext cx="6369900" cy="16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b="1" i="0" lang="en-US" sz="5000" u="none" cap="none" strike="noStrike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  <a:t>Вибір даних </a:t>
            </a:r>
            <a:br>
              <a:rPr b="1" i="0" lang="en-US" sz="5000" u="none" cap="none" strike="noStrike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</a:br>
            <a:r>
              <a:rPr b="1" i="0" lang="en-US" sz="5000" u="none" cap="none" strike="noStrike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  <a:t>для публікації</a:t>
            </a:r>
            <a:endParaRPr i="0" sz="5000" u="none" cap="none" strike="noStrike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1144500" y="4191100"/>
            <a:ext cx="8769900" cy="50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AutoNum type="arabicPeriod"/>
            </a:pPr>
            <a:r>
              <a:rPr b="0" i="0" lang="en-US" sz="3600" u="none" cap="none" strike="noStrike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Договірні, юридичні чи нормативні причини.</a:t>
            </a:r>
            <a:endParaRPr b="0" i="0" sz="3600" u="none" cap="none" strike="noStrike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2. Можливість повторного використання.</a:t>
            </a:r>
            <a:endParaRPr b="0" i="0" sz="3600" u="none" cap="none" strike="noStrike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3. Унікальність.</a:t>
            </a:r>
            <a:endParaRPr b="0" i="0" sz="3600" u="none" cap="none" strike="noStrike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4. Наукова чи історична цінність. </a:t>
            </a:r>
            <a:endParaRPr b="0" i="0" sz="3600" u="none" cap="none" strike="noStrike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5. Відтворення даних (якщо це можливо) дорожче за їх зберігання.</a:t>
            </a:r>
            <a:endParaRPr b="0" i="0" sz="3600" u="none" cap="none" strike="noStrike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86474" y="1040275"/>
            <a:ext cx="6864226" cy="8098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5"/>
          <p:cNvGrpSpPr/>
          <p:nvPr/>
        </p:nvGrpSpPr>
        <p:grpSpPr>
          <a:xfrm>
            <a:off x="2288725" y="-144649"/>
            <a:ext cx="15999514" cy="1184917"/>
            <a:chOff x="0" y="-38100"/>
            <a:chExt cx="4515300" cy="312083"/>
          </a:xfrm>
        </p:grpSpPr>
        <p:sp>
          <p:nvSpPr>
            <p:cNvPr id="146" name="Google Shape;146;p5"/>
            <p:cNvSpPr/>
            <p:nvPr/>
          </p:nvSpPr>
          <p:spPr>
            <a:xfrm>
              <a:off x="0" y="0"/>
              <a:ext cx="4515160" cy="273983"/>
            </a:xfrm>
            <a:custGeom>
              <a:rect b="b" l="l" r="r" t="t"/>
              <a:pathLst>
                <a:path extrusionOk="0" h="273983" w="4515160">
                  <a:moveTo>
                    <a:pt x="0" y="0"/>
                  </a:moveTo>
                  <a:lnTo>
                    <a:pt x="4515160" y="0"/>
                  </a:lnTo>
                  <a:lnTo>
                    <a:pt x="4515160" y="273983"/>
                  </a:lnTo>
                  <a:lnTo>
                    <a:pt x="0" y="273983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147" name="Google Shape;147;p5"/>
            <p:cNvSpPr txBox="1"/>
            <p:nvPr/>
          </p:nvSpPr>
          <p:spPr>
            <a:xfrm>
              <a:off x="0" y="-38100"/>
              <a:ext cx="451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5"/>
          <p:cNvSpPr/>
          <p:nvPr/>
        </p:nvSpPr>
        <p:spPr>
          <a:xfrm>
            <a:off x="1144225" y="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49" name="Google Shape;149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625" y="0"/>
            <a:ext cx="1144500" cy="11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g2d9b359f077_1_669"/>
          <p:cNvCxnSpPr/>
          <p:nvPr/>
        </p:nvCxnSpPr>
        <p:spPr>
          <a:xfrm>
            <a:off x="1144501" y="9205912"/>
            <a:ext cx="16114800" cy="0"/>
          </a:xfrm>
          <a:prstGeom prst="straightConnector1">
            <a:avLst/>
          </a:prstGeom>
          <a:noFill/>
          <a:ln cap="flat" cmpd="sng" w="104775">
            <a:solidFill>
              <a:srgbClr val="CF9F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5" name="Google Shape;155;g2d9b359f077_1_669"/>
          <p:cNvSpPr txBox="1"/>
          <p:nvPr/>
        </p:nvSpPr>
        <p:spPr>
          <a:xfrm>
            <a:off x="6016951" y="1380714"/>
            <a:ext cx="6369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5000">
                <a:solidFill>
                  <a:srgbClr val="CF9F22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Принципи FAIR</a:t>
            </a:r>
            <a:endParaRPr b="1" sz="50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156" name="Google Shape;156;g2d9b359f077_1_669"/>
          <p:cNvSpPr txBox="1"/>
          <p:nvPr/>
        </p:nvSpPr>
        <p:spPr>
          <a:xfrm>
            <a:off x="1144500" y="4323725"/>
            <a:ext cx="75657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●"/>
            </a:pPr>
            <a:r>
              <a:rPr lang="en-US" sz="3600">
                <a:solidFill>
                  <a:schemeClr val="dk1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доступ до наукових даних,</a:t>
            </a:r>
            <a:endParaRPr sz="3600">
              <a:solidFill>
                <a:schemeClr val="dk1"/>
              </a:solidFill>
              <a:highlight>
                <a:schemeClr val="lt1"/>
              </a:highlight>
              <a:latin typeface="Arsenal"/>
              <a:ea typeface="Arsenal"/>
              <a:cs typeface="Arsenal"/>
              <a:sym typeface="Arsen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●"/>
            </a:pPr>
            <a:r>
              <a:rPr lang="en-US" sz="3600">
                <a:solidFill>
                  <a:schemeClr val="dk1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відтворюваність результатів</a:t>
            </a:r>
            <a:endParaRPr sz="3600">
              <a:solidFill>
                <a:schemeClr val="dk1"/>
              </a:solidFill>
              <a:highlight>
                <a:schemeClr val="lt1"/>
              </a:highlight>
              <a:latin typeface="Arsenal"/>
              <a:ea typeface="Arsenal"/>
              <a:cs typeface="Arsenal"/>
              <a:sym typeface="Arsen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●"/>
            </a:pPr>
            <a:r>
              <a:rPr lang="en-US" sz="3600">
                <a:solidFill>
                  <a:schemeClr val="dk1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підвищення ефективності досліджень</a:t>
            </a:r>
            <a:endParaRPr sz="3600">
              <a:solidFill>
                <a:schemeClr val="dk1"/>
              </a:solidFill>
              <a:highlight>
                <a:schemeClr val="lt1"/>
              </a:highlight>
              <a:latin typeface="Arsenal"/>
              <a:ea typeface="Arsenal"/>
              <a:cs typeface="Arsenal"/>
              <a:sym typeface="Arsen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●"/>
            </a:pPr>
            <a:r>
              <a:rPr lang="en-US" sz="3600">
                <a:solidFill>
                  <a:schemeClr val="dk1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довговічність даних</a:t>
            </a:r>
            <a:endParaRPr sz="3600">
              <a:solidFill>
                <a:schemeClr val="dk1"/>
              </a:solidFill>
              <a:highlight>
                <a:schemeClr val="lt1"/>
              </a:highlight>
              <a:latin typeface="Arsenal"/>
              <a:ea typeface="Arsenal"/>
              <a:cs typeface="Arsenal"/>
              <a:sym typeface="Arsen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senal"/>
              <a:buChar char="●"/>
            </a:pPr>
            <a:r>
              <a:rPr lang="en-US" sz="3600">
                <a:solidFill>
                  <a:schemeClr val="dk1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покращення співпраці в науковій спільноті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157" name="Google Shape;157;g2d9b359f077_1_669"/>
          <p:cNvSpPr txBox="1"/>
          <p:nvPr/>
        </p:nvSpPr>
        <p:spPr>
          <a:xfrm>
            <a:off x="2314500" y="2621375"/>
            <a:ext cx="14944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FAIR – це набір принципів, не стандарт. </a:t>
            </a:r>
            <a:endParaRPr sz="3600">
              <a:solidFill>
                <a:schemeClr val="dk1"/>
              </a:solidFill>
              <a:highlight>
                <a:schemeClr val="lt1"/>
              </a:highlight>
              <a:latin typeface="Arsenal"/>
              <a:ea typeface="Arsenal"/>
              <a:cs typeface="Arsenal"/>
              <a:sym typeface="Arsenal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Це невід’ємна частина відкритої науки: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pic>
        <p:nvPicPr>
          <p:cNvPr id="158" name="Google Shape;158;g2d9b359f077_1_6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7700" y="3181425"/>
            <a:ext cx="9351774" cy="4897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g2d9b359f077_1_669"/>
          <p:cNvGrpSpPr/>
          <p:nvPr/>
        </p:nvGrpSpPr>
        <p:grpSpPr>
          <a:xfrm>
            <a:off x="2288725" y="-144649"/>
            <a:ext cx="15999514" cy="1184917"/>
            <a:chOff x="0" y="-38100"/>
            <a:chExt cx="4515300" cy="312083"/>
          </a:xfrm>
        </p:grpSpPr>
        <p:sp>
          <p:nvSpPr>
            <p:cNvPr id="160" name="Google Shape;160;g2d9b359f077_1_669"/>
            <p:cNvSpPr/>
            <p:nvPr/>
          </p:nvSpPr>
          <p:spPr>
            <a:xfrm>
              <a:off x="0" y="0"/>
              <a:ext cx="4515160" cy="273983"/>
            </a:xfrm>
            <a:custGeom>
              <a:rect b="b" l="l" r="r" t="t"/>
              <a:pathLst>
                <a:path extrusionOk="0" h="273983" w="4515160">
                  <a:moveTo>
                    <a:pt x="0" y="0"/>
                  </a:moveTo>
                  <a:lnTo>
                    <a:pt x="4515160" y="0"/>
                  </a:lnTo>
                  <a:lnTo>
                    <a:pt x="4515160" y="273983"/>
                  </a:lnTo>
                  <a:lnTo>
                    <a:pt x="0" y="273983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161" name="Google Shape;161;g2d9b359f077_1_669"/>
            <p:cNvSpPr txBox="1"/>
            <p:nvPr/>
          </p:nvSpPr>
          <p:spPr>
            <a:xfrm>
              <a:off x="0" y="-38100"/>
              <a:ext cx="451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g2d9b359f077_1_669"/>
          <p:cNvSpPr/>
          <p:nvPr/>
        </p:nvSpPr>
        <p:spPr>
          <a:xfrm>
            <a:off x="1144225" y="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63" name="Google Shape;163;g2d9b359f077_1_6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625" y="0"/>
            <a:ext cx="1144500" cy="11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d9b359f077_1_519"/>
          <p:cNvSpPr/>
          <p:nvPr/>
        </p:nvSpPr>
        <p:spPr>
          <a:xfrm>
            <a:off x="16844575" y="6450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69" name="Google Shape;169;g2d9b359f077_1_519"/>
          <p:cNvCxnSpPr/>
          <p:nvPr/>
        </p:nvCxnSpPr>
        <p:spPr>
          <a:xfrm>
            <a:off x="1028700" y="9258300"/>
            <a:ext cx="16230600" cy="0"/>
          </a:xfrm>
          <a:prstGeom prst="straightConnector1">
            <a:avLst/>
          </a:prstGeom>
          <a:noFill/>
          <a:ln cap="flat" cmpd="sng" w="133350">
            <a:solidFill>
              <a:srgbClr val="CF9F2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0" name="Google Shape;170;g2d9b359f077_1_519"/>
          <p:cNvGrpSpPr/>
          <p:nvPr/>
        </p:nvGrpSpPr>
        <p:grpSpPr>
          <a:xfrm>
            <a:off x="1829915" y="1877424"/>
            <a:ext cx="5849137" cy="664789"/>
            <a:chOff x="1829915" y="1877424"/>
            <a:chExt cx="5849137" cy="664789"/>
          </a:xfrm>
        </p:grpSpPr>
        <p:grpSp>
          <p:nvGrpSpPr>
            <p:cNvPr id="171" name="Google Shape;171;g2d9b359f077_1_519"/>
            <p:cNvGrpSpPr/>
            <p:nvPr/>
          </p:nvGrpSpPr>
          <p:grpSpPr>
            <a:xfrm>
              <a:off x="1829915" y="1877424"/>
              <a:ext cx="664789" cy="664789"/>
              <a:chOff x="0" y="0"/>
              <a:chExt cx="812800" cy="812800"/>
            </a:xfrm>
          </p:grpSpPr>
          <p:sp>
            <p:nvSpPr>
              <p:cNvPr id="172" name="Google Shape;172;g2d9b359f077_1_5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F9F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g2d9b359f077_1_519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4" name="Google Shape;174;g2d9b359f077_1_519"/>
            <p:cNvSpPr txBox="1"/>
            <p:nvPr/>
          </p:nvSpPr>
          <p:spPr>
            <a:xfrm>
              <a:off x="2161752" y="1931600"/>
              <a:ext cx="55173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3600">
                  <a:solidFill>
                    <a:schemeClr val="dk1"/>
                  </a:solidFill>
                  <a:latin typeface="Arsenal"/>
                  <a:ea typeface="Arsenal"/>
                  <a:cs typeface="Arsenal"/>
                  <a:sym typeface="Arsenal"/>
                </a:rPr>
                <a:t>F</a:t>
              </a:r>
              <a:r>
                <a:rPr lang="en-US" sz="3600">
                  <a:solidFill>
                    <a:schemeClr val="dk1"/>
                  </a:solidFill>
                  <a:latin typeface="Arsenal"/>
                  <a:ea typeface="Arsenal"/>
                  <a:cs typeface="Arsenal"/>
                  <a:sym typeface="Arsenal"/>
                </a:rPr>
                <a:t>indable (</a:t>
              </a:r>
              <a:r>
                <a:rPr i="1" lang="en-US" sz="3600">
                  <a:solidFill>
                    <a:schemeClr val="dk1"/>
                  </a:solidFill>
                  <a:latin typeface="Arsenal"/>
                  <a:ea typeface="Arsenal"/>
                  <a:cs typeface="Arsenal"/>
                  <a:sym typeface="Arsenal"/>
                </a:rPr>
                <a:t>Відшукуваність</a:t>
              </a:r>
              <a:r>
                <a:rPr lang="en-US" sz="3600">
                  <a:solidFill>
                    <a:schemeClr val="dk1"/>
                  </a:solidFill>
                  <a:latin typeface="Arsenal"/>
                  <a:ea typeface="Arsenal"/>
                  <a:cs typeface="Arsenal"/>
                  <a:sym typeface="Arsenal"/>
                </a:rPr>
                <a:t>)</a:t>
              </a:r>
              <a:endParaRPr i="0" sz="3600" u="none" cap="none" strike="noStrike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</p:grpSp>
      <p:grpSp>
        <p:nvGrpSpPr>
          <p:cNvPr id="175" name="Google Shape;175;g2d9b359f077_1_519"/>
          <p:cNvGrpSpPr/>
          <p:nvPr/>
        </p:nvGrpSpPr>
        <p:grpSpPr>
          <a:xfrm>
            <a:off x="1784090" y="5221556"/>
            <a:ext cx="6126009" cy="664789"/>
            <a:chOff x="1829915" y="5487581"/>
            <a:chExt cx="6126009" cy="664789"/>
          </a:xfrm>
        </p:grpSpPr>
        <p:grpSp>
          <p:nvGrpSpPr>
            <p:cNvPr id="176" name="Google Shape;176;g2d9b359f077_1_519"/>
            <p:cNvGrpSpPr/>
            <p:nvPr/>
          </p:nvGrpSpPr>
          <p:grpSpPr>
            <a:xfrm>
              <a:off x="1829915" y="5487581"/>
              <a:ext cx="664789" cy="664789"/>
              <a:chOff x="0" y="0"/>
              <a:chExt cx="812800" cy="812800"/>
            </a:xfrm>
          </p:grpSpPr>
          <p:sp>
            <p:nvSpPr>
              <p:cNvPr id="177" name="Google Shape;177;g2d9b359f077_1_5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F9F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g2d9b359f077_1_519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9" name="Google Shape;179;g2d9b359f077_1_519"/>
            <p:cNvSpPr txBox="1"/>
            <p:nvPr/>
          </p:nvSpPr>
          <p:spPr>
            <a:xfrm>
              <a:off x="2161724" y="5564225"/>
              <a:ext cx="5794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lang="en-US" sz="3600">
                  <a:solidFill>
                    <a:schemeClr val="dk1"/>
                  </a:solidFill>
                  <a:latin typeface="Arsenal"/>
                  <a:ea typeface="Arsenal"/>
                  <a:cs typeface="Arsenal"/>
                  <a:sym typeface="Arsenal"/>
                </a:rPr>
                <a:t>I</a:t>
              </a:r>
              <a:r>
                <a:rPr lang="en-US" sz="3600">
                  <a:solidFill>
                    <a:schemeClr val="dk1"/>
                  </a:solidFill>
                  <a:latin typeface="Arsenal"/>
                  <a:ea typeface="Arsenal"/>
                  <a:cs typeface="Arsenal"/>
                  <a:sym typeface="Arsenal"/>
                </a:rPr>
                <a:t>nteroperable</a:t>
              </a:r>
              <a:r>
                <a:rPr b="1" lang="en-US" sz="3600">
                  <a:solidFill>
                    <a:schemeClr val="dk1"/>
                  </a:solidFill>
                  <a:latin typeface="Arsenal"/>
                  <a:ea typeface="Arsenal"/>
                  <a:cs typeface="Arsenal"/>
                  <a:sym typeface="Arsenal"/>
                </a:rPr>
                <a:t> </a:t>
              </a:r>
              <a:r>
                <a:rPr lang="en-US" sz="3600">
                  <a:solidFill>
                    <a:schemeClr val="dk1"/>
                  </a:solidFill>
                  <a:latin typeface="Arsenal"/>
                  <a:ea typeface="Arsenal"/>
                  <a:cs typeface="Arsenal"/>
                  <a:sym typeface="Arsenal"/>
                </a:rPr>
                <a:t>(</a:t>
              </a:r>
              <a:r>
                <a:rPr i="1" lang="en-US" sz="3600">
                  <a:solidFill>
                    <a:schemeClr val="dk1"/>
                  </a:solidFill>
                  <a:latin typeface="Arsenal"/>
                  <a:ea typeface="Arsenal"/>
                  <a:cs typeface="Arsenal"/>
                  <a:sym typeface="Arsenal"/>
                </a:rPr>
                <a:t>Сумісність</a:t>
              </a:r>
              <a:r>
                <a:rPr lang="en-US" sz="3600">
                  <a:solidFill>
                    <a:schemeClr val="dk1"/>
                  </a:solidFill>
                  <a:latin typeface="Arsenal"/>
                  <a:ea typeface="Arsenal"/>
                  <a:cs typeface="Arsenal"/>
                  <a:sym typeface="Arsenal"/>
                </a:rPr>
                <a:t>)</a:t>
              </a:r>
              <a:endParaRPr i="0" sz="3600" u="none" cap="none" strike="noStrike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</p:grpSp>
      <p:grpSp>
        <p:nvGrpSpPr>
          <p:cNvPr id="180" name="Google Shape;180;g2d9b359f077_1_519"/>
          <p:cNvGrpSpPr/>
          <p:nvPr/>
        </p:nvGrpSpPr>
        <p:grpSpPr>
          <a:xfrm>
            <a:off x="10946933" y="1810362"/>
            <a:ext cx="4889400" cy="676506"/>
            <a:chOff x="10946933" y="1810362"/>
            <a:chExt cx="4889400" cy="676506"/>
          </a:xfrm>
        </p:grpSpPr>
        <p:grpSp>
          <p:nvGrpSpPr>
            <p:cNvPr id="181" name="Google Shape;181;g2d9b359f077_1_519"/>
            <p:cNvGrpSpPr/>
            <p:nvPr/>
          </p:nvGrpSpPr>
          <p:grpSpPr>
            <a:xfrm>
              <a:off x="10946933" y="1810361"/>
              <a:ext cx="664789" cy="664789"/>
              <a:chOff x="0" y="0"/>
              <a:chExt cx="812800" cy="812800"/>
            </a:xfrm>
          </p:grpSpPr>
          <p:sp>
            <p:nvSpPr>
              <p:cNvPr id="182" name="Google Shape;182;g2d9b359f077_1_5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F9F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g2d9b359f077_1_519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Google Shape;184;g2d9b359f077_1_519"/>
            <p:cNvSpPr txBox="1"/>
            <p:nvPr/>
          </p:nvSpPr>
          <p:spPr>
            <a:xfrm>
              <a:off x="11279333" y="1932768"/>
              <a:ext cx="4557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lang="en-US" sz="3600">
                  <a:solidFill>
                    <a:schemeClr val="dk1"/>
                  </a:solidFill>
                  <a:latin typeface="Arsenal"/>
                  <a:ea typeface="Arsenal"/>
                  <a:cs typeface="Arsenal"/>
                  <a:sym typeface="Arsenal"/>
                </a:rPr>
                <a:t>A</a:t>
              </a:r>
              <a:r>
                <a:rPr lang="en-US" sz="3600">
                  <a:solidFill>
                    <a:schemeClr val="dk1"/>
                  </a:solidFill>
                  <a:latin typeface="Arsenal"/>
                  <a:ea typeface="Arsenal"/>
                  <a:cs typeface="Arsenal"/>
                  <a:sym typeface="Arsenal"/>
                </a:rPr>
                <a:t>ccessible</a:t>
              </a:r>
              <a:r>
                <a:rPr b="1" lang="en-US" sz="3600">
                  <a:solidFill>
                    <a:schemeClr val="dk1"/>
                  </a:solidFill>
                  <a:latin typeface="Arsenal"/>
                  <a:ea typeface="Arsenal"/>
                  <a:cs typeface="Arsenal"/>
                  <a:sym typeface="Arsenal"/>
                </a:rPr>
                <a:t> </a:t>
              </a:r>
              <a:r>
                <a:rPr lang="en-US" sz="3600">
                  <a:solidFill>
                    <a:schemeClr val="dk1"/>
                  </a:solidFill>
                  <a:latin typeface="Arsenal"/>
                  <a:ea typeface="Arsenal"/>
                  <a:cs typeface="Arsenal"/>
                  <a:sym typeface="Arsenal"/>
                </a:rPr>
                <a:t>(</a:t>
              </a:r>
              <a:r>
                <a:rPr i="1" lang="en-US" sz="3600">
                  <a:solidFill>
                    <a:schemeClr val="dk1"/>
                  </a:solidFill>
                  <a:latin typeface="Arsenal"/>
                  <a:ea typeface="Arsenal"/>
                  <a:cs typeface="Arsenal"/>
                  <a:sym typeface="Arsenal"/>
                </a:rPr>
                <a:t>Доступність</a:t>
              </a:r>
              <a:r>
                <a:rPr lang="en-US" sz="3600">
                  <a:solidFill>
                    <a:schemeClr val="dk1"/>
                  </a:solidFill>
                  <a:latin typeface="Arsenal"/>
                  <a:ea typeface="Arsenal"/>
                  <a:cs typeface="Arsenal"/>
                  <a:sym typeface="Arsenal"/>
                </a:rPr>
                <a:t>)</a:t>
              </a:r>
              <a:endParaRPr i="0" sz="3600" u="none" cap="none" strike="noStrike">
                <a:solidFill>
                  <a:srgbClr val="000000"/>
                </a:solidFill>
                <a:latin typeface="Arsenal"/>
                <a:ea typeface="Arsenal"/>
                <a:cs typeface="Arsenal"/>
                <a:sym typeface="Arsenal"/>
              </a:endParaRPr>
            </a:p>
          </p:txBody>
        </p:sp>
      </p:grpSp>
      <p:grpSp>
        <p:nvGrpSpPr>
          <p:cNvPr id="185" name="Google Shape;185;g2d9b359f077_1_519"/>
          <p:cNvGrpSpPr/>
          <p:nvPr/>
        </p:nvGrpSpPr>
        <p:grpSpPr>
          <a:xfrm>
            <a:off x="10956983" y="5221556"/>
            <a:ext cx="6799039" cy="664789"/>
            <a:chOff x="10946933" y="5420519"/>
            <a:chExt cx="6799039" cy="664789"/>
          </a:xfrm>
        </p:grpSpPr>
        <p:grpSp>
          <p:nvGrpSpPr>
            <p:cNvPr id="186" name="Google Shape;186;g2d9b359f077_1_519"/>
            <p:cNvGrpSpPr/>
            <p:nvPr/>
          </p:nvGrpSpPr>
          <p:grpSpPr>
            <a:xfrm>
              <a:off x="10946933" y="5420519"/>
              <a:ext cx="664789" cy="664789"/>
              <a:chOff x="0" y="0"/>
              <a:chExt cx="812800" cy="812800"/>
            </a:xfrm>
          </p:grpSpPr>
          <p:sp>
            <p:nvSpPr>
              <p:cNvPr id="187" name="Google Shape;187;g2d9b359f077_1_5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F9F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g2d9b359f077_1_519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" name="Google Shape;189;g2d9b359f077_1_519"/>
            <p:cNvSpPr txBox="1"/>
            <p:nvPr/>
          </p:nvSpPr>
          <p:spPr>
            <a:xfrm>
              <a:off x="11251572" y="5460250"/>
              <a:ext cx="6494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lang="en-US" sz="3600">
                  <a:solidFill>
                    <a:schemeClr val="dk1"/>
                  </a:solidFill>
                  <a:latin typeface="Arsenal"/>
                  <a:ea typeface="Arsenal"/>
                  <a:cs typeface="Arsenal"/>
                  <a:sym typeface="Arsenal"/>
                </a:rPr>
                <a:t>R</a:t>
              </a:r>
              <a:r>
                <a:rPr lang="en-US" sz="3600">
                  <a:solidFill>
                    <a:schemeClr val="dk1"/>
                  </a:solidFill>
                  <a:latin typeface="Arsenal"/>
                  <a:ea typeface="Arsenal"/>
                  <a:cs typeface="Arsenal"/>
                  <a:sym typeface="Arsenal"/>
                </a:rPr>
                <a:t>eusable</a:t>
              </a:r>
              <a:r>
                <a:rPr b="1" lang="en-US" sz="3600">
                  <a:solidFill>
                    <a:schemeClr val="dk1"/>
                  </a:solidFill>
                  <a:latin typeface="Arsenal"/>
                  <a:ea typeface="Arsenal"/>
                  <a:cs typeface="Arsenal"/>
                  <a:sym typeface="Arsenal"/>
                </a:rPr>
                <a:t> </a:t>
              </a:r>
              <a:r>
                <a:rPr lang="en-US" sz="3600">
                  <a:solidFill>
                    <a:schemeClr val="dk1"/>
                  </a:solidFill>
                  <a:latin typeface="Arsenal"/>
                  <a:ea typeface="Arsenal"/>
                  <a:cs typeface="Arsenal"/>
                  <a:sym typeface="Arsenal"/>
                </a:rPr>
                <a:t>(</a:t>
              </a:r>
              <a:r>
                <a:rPr i="1" lang="en-US" sz="3600">
                  <a:solidFill>
                    <a:schemeClr val="dk1"/>
                  </a:solidFill>
                  <a:latin typeface="Arsenal"/>
                  <a:ea typeface="Arsenal"/>
                  <a:cs typeface="Arsenal"/>
                  <a:sym typeface="Arsenal"/>
                </a:rPr>
                <a:t>Багаторазовість</a:t>
              </a:r>
              <a:r>
                <a:rPr lang="en-US" sz="3600">
                  <a:solidFill>
                    <a:schemeClr val="dk1"/>
                  </a:solidFill>
                  <a:latin typeface="Arsenal"/>
                  <a:ea typeface="Arsenal"/>
                  <a:cs typeface="Arsenal"/>
                  <a:sym typeface="Arsenal"/>
                </a:rPr>
                <a:t>)</a:t>
              </a:r>
              <a:endParaRPr b="1" sz="3600">
                <a:latin typeface="Arsenal"/>
                <a:ea typeface="Arsenal"/>
                <a:cs typeface="Arsenal"/>
                <a:sym typeface="Arsenal"/>
              </a:endParaRPr>
            </a:p>
          </p:txBody>
        </p:sp>
      </p:grpSp>
      <p:sp>
        <p:nvSpPr>
          <p:cNvPr id="190" name="Google Shape;190;g2d9b359f077_1_519"/>
          <p:cNvSpPr txBox="1"/>
          <p:nvPr/>
        </p:nvSpPr>
        <p:spPr>
          <a:xfrm>
            <a:off x="2568606" y="2760950"/>
            <a:ext cx="4557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4800" lvl="0" marL="215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•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унікальний і постійний ідентифікатор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304800" lvl="0" marL="215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•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метадані 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304800" lvl="0" marL="215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•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FAIR репозитарій</a:t>
            </a:r>
            <a:endParaRPr sz="3000"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191" name="Google Shape;191;g2d9b359f077_1_519"/>
          <p:cNvSpPr txBox="1"/>
          <p:nvPr/>
        </p:nvSpPr>
        <p:spPr>
          <a:xfrm>
            <a:off x="11597850" y="6187075"/>
            <a:ext cx="55173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•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л</a:t>
            </a: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іцензування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34290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•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інформація про походження даних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3556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•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README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marR="0" rtl="0" algn="ctr">
              <a:lnSpc>
                <a:spcPct val="1400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0"/>
              <a:buFont typeface="Arial"/>
              <a:buNone/>
            </a:pPr>
            <a:r>
              <a:t/>
            </a:r>
            <a:endParaRPr sz="3000"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192" name="Google Shape;192;g2d9b359f077_1_519"/>
          <p:cNvSpPr txBox="1"/>
          <p:nvPr/>
        </p:nvSpPr>
        <p:spPr>
          <a:xfrm>
            <a:off x="11611716" y="2693875"/>
            <a:ext cx="5794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4800" lvl="0" marL="215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•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різні рівні доступу (не обов'язково відкритий)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304800" lvl="0" marL="215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•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опис умов доступу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304800" lvl="0" marL="215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•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завжди доступні метадані</a:t>
            </a:r>
            <a:endParaRPr sz="3000"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193" name="Google Shape;193;g2d9b359f077_1_519"/>
          <p:cNvSpPr txBox="1"/>
          <p:nvPr/>
        </p:nvSpPr>
        <p:spPr>
          <a:xfrm>
            <a:off x="2568599" y="6187063"/>
            <a:ext cx="59322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•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стандартизована термінологія/словники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34290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•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вказане у метаданих програмне забезпечення/обладнання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-34290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senal"/>
              <a:buChar char="•"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відкриті формати файлів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marR="0" rtl="0" algn="ctr">
              <a:lnSpc>
                <a:spcPct val="1400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0"/>
              <a:buFont typeface="Arial"/>
              <a:buNone/>
            </a:pPr>
            <a:r>
              <a:t/>
            </a:r>
            <a:endParaRPr sz="3000"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194" name="Google Shape;194;g2d9b359f077_1_519"/>
          <p:cNvSpPr txBox="1"/>
          <p:nvPr/>
        </p:nvSpPr>
        <p:spPr>
          <a:xfrm>
            <a:off x="4668725" y="159600"/>
            <a:ext cx="8351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  <a:t>Принципи FAIR</a:t>
            </a:r>
            <a:endParaRPr sz="50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pic>
        <p:nvPicPr>
          <p:cNvPr id="195" name="Google Shape;195;g2d9b359f077_1_5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650" y="37425"/>
            <a:ext cx="1144500" cy="11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Google Shape;200;g2d9b359f077_1_683"/>
          <p:cNvCxnSpPr/>
          <p:nvPr/>
        </p:nvCxnSpPr>
        <p:spPr>
          <a:xfrm>
            <a:off x="1144501" y="9205912"/>
            <a:ext cx="16114800" cy="0"/>
          </a:xfrm>
          <a:prstGeom prst="straightConnector1">
            <a:avLst/>
          </a:prstGeom>
          <a:noFill/>
          <a:ln cap="flat" cmpd="sng" w="104775">
            <a:solidFill>
              <a:srgbClr val="CF9F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1" name="Google Shape;201;g2d9b359f077_1_683"/>
          <p:cNvSpPr txBox="1"/>
          <p:nvPr/>
        </p:nvSpPr>
        <p:spPr>
          <a:xfrm>
            <a:off x="5959051" y="1430614"/>
            <a:ext cx="6369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5000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  <a:t>FAIRAware</a:t>
            </a:r>
            <a:endParaRPr b="1" sz="5000">
              <a:solidFill>
                <a:srgbClr val="CF9F22"/>
              </a:solidFill>
              <a:highlight>
                <a:schemeClr val="lt1"/>
              </a:highlight>
              <a:latin typeface="Arsenal"/>
              <a:ea typeface="Arsenal"/>
              <a:cs typeface="Arsenal"/>
              <a:sym typeface="Arsenal"/>
            </a:endParaRPr>
          </a:p>
        </p:txBody>
      </p:sp>
      <p:pic>
        <p:nvPicPr>
          <p:cNvPr id="202" name="Google Shape;202;g2d9b359f077_1_6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475" y="2342775"/>
            <a:ext cx="11907207" cy="652213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2d9b359f077_1_683"/>
          <p:cNvSpPr txBox="1"/>
          <p:nvPr/>
        </p:nvSpPr>
        <p:spPr>
          <a:xfrm>
            <a:off x="12591450" y="3171825"/>
            <a:ext cx="4816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highlight>
                  <a:schemeClr val="lt1"/>
                </a:highlight>
                <a:latin typeface="Arsenal"/>
                <a:ea typeface="Arsenal"/>
                <a:cs typeface="Arsenal"/>
                <a:sym typeface="Arsenal"/>
              </a:rPr>
              <a:t>Сервіс, щоб оцінити власні знання принципів FAIR.</a:t>
            </a:r>
            <a:endParaRPr sz="36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204" name="Google Shape;204;g2d9b359f077_1_683"/>
          <p:cNvSpPr txBox="1"/>
          <p:nvPr/>
        </p:nvSpPr>
        <p:spPr>
          <a:xfrm>
            <a:off x="12522775" y="5744800"/>
            <a:ext cx="4518900" cy="1108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підказки та пояснення за кожним питанням</a:t>
            </a:r>
            <a:endParaRPr sz="3000">
              <a:highlight>
                <a:srgbClr val="D9D9D9"/>
              </a:highlight>
              <a:latin typeface="Arsenal"/>
              <a:ea typeface="Arsenal"/>
              <a:cs typeface="Arsenal"/>
              <a:sym typeface="Arsenal"/>
            </a:endParaRPr>
          </a:p>
        </p:txBody>
      </p:sp>
      <p:cxnSp>
        <p:nvCxnSpPr>
          <p:cNvPr id="205" name="Google Shape;205;g2d9b359f077_1_683"/>
          <p:cNvCxnSpPr>
            <a:endCxn id="204" idx="1"/>
          </p:cNvCxnSpPr>
          <p:nvPr/>
        </p:nvCxnSpPr>
        <p:spPr>
          <a:xfrm>
            <a:off x="2713375" y="5064400"/>
            <a:ext cx="9809400" cy="12345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44546A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06" name="Google Shape;206;g2d9b359f077_1_683"/>
          <p:cNvSpPr txBox="1"/>
          <p:nvPr/>
        </p:nvSpPr>
        <p:spPr>
          <a:xfrm>
            <a:off x="12321900" y="8471250"/>
            <a:ext cx="5355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0563C1"/>
                </a:solidFill>
                <a:latin typeface="Arsenal"/>
                <a:ea typeface="Arsenal"/>
                <a:cs typeface="Arsenal"/>
                <a:sym typeface="Arsen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https://fairaware.dans.knaw.nl/</a:t>
            </a:r>
            <a:endParaRPr sz="2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grpSp>
        <p:nvGrpSpPr>
          <p:cNvPr id="207" name="Google Shape;207;g2d9b359f077_1_683"/>
          <p:cNvGrpSpPr/>
          <p:nvPr/>
        </p:nvGrpSpPr>
        <p:grpSpPr>
          <a:xfrm>
            <a:off x="2288725" y="-144649"/>
            <a:ext cx="15999514" cy="1184917"/>
            <a:chOff x="0" y="-38100"/>
            <a:chExt cx="4515300" cy="312083"/>
          </a:xfrm>
        </p:grpSpPr>
        <p:sp>
          <p:nvSpPr>
            <p:cNvPr id="208" name="Google Shape;208;g2d9b359f077_1_683"/>
            <p:cNvSpPr/>
            <p:nvPr/>
          </p:nvSpPr>
          <p:spPr>
            <a:xfrm>
              <a:off x="0" y="0"/>
              <a:ext cx="4515160" cy="273983"/>
            </a:xfrm>
            <a:custGeom>
              <a:rect b="b" l="l" r="r" t="t"/>
              <a:pathLst>
                <a:path extrusionOk="0" h="273983" w="4515160">
                  <a:moveTo>
                    <a:pt x="0" y="0"/>
                  </a:moveTo>
                  <a:lnTo>
                    <a:pt x="4515160" y="0"/>
                  </a:lnTo>
                  <a:lnTo>
                    <a:pt x="4515160" y="273983"/>
                  </a:lnTo>
                  <a:lnTo>
                    <a:pt x="0" y="273983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209" name="Google Shape;209;g2d9b359f077_1_683"/>
            <p:cNvSpPr txBox="1"/>
            <p:nvPr/>
          </p:nvSpPr>
          <p:spPr>
            <a:xfrm>
              <a:off x="0" y="-38100"/>
              <a:ext cx="451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g2d9b359f077_1_683"/>
          <p:cNvSpPr/>
          <p:nvPr/>
        </p:nvSpPr>
        <p:spPr>
          <a:xfrm>
            <a:off x="1144225" y="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11" name="Google Shape;211;g2d9b359f077_1_6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625" y="0"/>
            <a:ext cx="1144500" cy="11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Google Shape;216;p7"/>
          <p:cNvCxnSpPr/>
          <p:nvPr/>
        </p:nvCxnSpPr>
        <p:spPr>
          <a:xfrm>
            <a:off x="1144501" y="9205912"/>
            <a:ext cx="16114799" cy="0"/>
          </a:xfrm>
          <a:prstGeom prst="straightConnector1">
            <a:avLst/>
          </a:prstGeom>
          <a:noFill/>
          <a:ln cap="flat" cmpd="sng" w="104775">
            <a:solidFill>
              <a:srgbClr val="CF9F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7" name="Google Shape;217;p7"/>
          <p:cNvSpPr txBox="1"/>
          <p:nvPr/>
        </p:nvSpPr>
        <p:spPr>
          <a:xfrm>
            <a:off x="1192000" y="1151875"/>
            <a:ext cx="155850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5000">
                <a:solidFill>
                  <a:srgbClr val="CF9F22"/>
                </a:solidFill>
                <a:latin typeface="Arsenal"/>
                <a:ea typeface="Arsenal"/>
                <a:cs typeface="Arsenal"/>
                <a:sym typeface="Arsenal"/>
              </a:rPr>
              <a:t>Правильне заповнення полів метаданих</a:t>
            </a:r>
            <a:endParaRPr b="1" sz="50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t/>
            </a:r>
            <a:endParaRPr b="1" sz="5000">
              <a:solidFill>
                <a:srgbClr val="CF9F22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218" name="Google Shape;218;p7"/>
          <p:cNvSpPr txBox="1"/>
          <p:nvPr/>
        </p:nvSpPr>
        <p:spPr>
          <a:xfrm>
            <a:off x="3326800" y="1964450"/>
            <a:ext cx="11315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Це робить їх зрозумілими для людей і машин та придатними </a:t>
            </a:r>
            <a:b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</a:br>
            <a:r>
              <a:rPr lang="en-US" sz="3000">
                <a:solidFill>
                  <a:schemeClr val="dk1"/>
                </a:solidFill>
                <a:latin typeface="Arsenal"/>
                <a:ea typeface="Arsenal"/>
                <a:cs typeface="Arsenal"/>
                <a:sym typeface="Arsenal"/>
              </a:rPr>
              <a:t>для ефективного пошуку й інтеграції</a:t>
            </a:r>
            <a:endParaRPr sz="3000">
              <a:solidFill>
                <a:schemeClr val="dk1"/>
              </a:solidFill>
              <a:latin typeface="Arsenal"/>
              <a:ea typeface="Arsenal"/>
              <a:cs typeface="Arsenal"/>
              <a:sym typeface="Arsenal"/>
            </a:endParaRPr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t/>
            </a:r>
            <a:endParaRPr sz="3000">
              <a:latin typeface="Arsenal"/>
              <a:ea typeface="Arsenal"/>
              <a:cs typeface="Arsenal"/>
              <a:sym typeface="Arsenal"/>
            </a:endParaRPr>
          </a:p>
        </p:txBody>
      </p:sp>
      <p:pic>
        <p:nvPicPr>
          <p:cNvPr id="219" name="Google Shape;21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5300" y="2910575"/>
            <a:ext cx="5007375" cy="61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82183" y="2907775"/>
            <a:ext cx="5714992" cy="6163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1" name="Google Shape;221;p7"/>
          <p:cNvGrpSpPr/>
          <p:nvPr/>
        </p:nvGrpSpPr>
        <p:grpSpPr>
          <a:xfrm>
            <a:off x="2288725" y="-144649"/>
            <a:ext cx="15999514" cy="1184917"/>
            <a:chOff x="0" y="-38100"/>
            <a:chExt cx="4515300" cy="312083"/>
          </a:xfrm>
        </p:grpSpPr>
        <p:sp>
          <p:nvSpPr>
            <p:cNvPr id="222" name="Google Shape;222;p7"/>
            <p:cNvSpPr/>
            <p:nvPr/>
          </p:nvSpPr>
          <p:spPr>
            <a:xfrm>
              <a:off x="0" y="0"/>
              <a:ext cx="4515160" cy="273983"/>
            </a:xfrm>
            <a:custGeom>
              <a:rect b="b" l="l" r="r" t="t"/>
              <a:pathLst>
                <a:path extrusionOk="0" h="273983" w="4515160">
                  <a:moveTo>
                    <a:pt x="0" y="0"/>
                  </a:moveTo>
                  <a:lnTo>
                    <a:pt x="4515160" y="0"/>
                  </a:lnTo>
                  <a:lnTo>
                    <a:pt x="4515160" y="273983"/>
                  </a:lnTo>
                  <a:lnTo>
                    <a:pt x="0" y="273983"/>
                  </a:lnTo>
                  <a:close/>
                </a:path>
              </a:pathLst>
            </a:custGeom>
            <a:solidFill>
              <a:srgbClr val="CF9F22"/>
            </a:solidFill>
            <a:ln>
              <a:noFill/>
            </a:ln>
          </p:spPr>
        </p:sp>
        <p:sp>
          <p:nvSpPr>
            <p:cNvPr id="223" name="Google Shape;223;p7"/>
            <p:cNvSpPr txBox="1"/>
            <p:nvPr/>
          </p:nvSpPr>
          <p:spPr>
            <a:xfrm>
              <a:off x="0" y="-38100"/>
              <a:ext cx="451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4" name="Google Shape;224;p7"/>
          <p:cNvSpPr/>
          <p:nvPr/>
        </p:nvSpPr>
        <p:spPr>
          <a:xfrm>
            <a:off x="1144225" y="0"/>
            <a:ext cx="1144501" cy="1144501"/>
          </a:xfrm>
          <a:custGeom>
            <a:rect b="b" l="l" r="r" t="t"/>
            <a:pathLst>
              <a:path extrusionOk="0" h="1144501" w="1144501">
                <a:moveTo>
                  <a:pt x="0" y="0"/>
                </a:moveTo>
                <a:lnTo>
                  <a:pt x="1144501" y="0"/>
                </a:lnTo>
                <a:lnTo>
                  <a:pt x="1144501" y="1144501"/>
                </a:lnTo>
                <a:lnTo>
                  <a:pt x="0" y="1144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25" name="Google Shape;225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625" y="0"/>
            <a:ext cx="1144500" cy="11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